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56" r:id="rId5"/>
    <p:sldId id="413" r:id="rId6"/>
    <p:sldId id="371" r:id="rId7"/>
    <p:sldId id="406" r:id="rId8"/>
    <p:sldId id="363" r:id="rId9"/>
    <p:sldId id="362" r:id="rId10"/>
    <p:sldId id="409" r:id="rId11"/>
    <p:sldId id="393" r:id="rId12"/>
    <p:sldId id="408" r:id="rId13"/>
    <p:sldId id="407" r:id="rId14"/>
    <p:sldId id="399" r:id="rId15"/>
    <p:sldId id="400" r:id="rId16"/>
    <p:sldId id="395" r:id="rId17"/>
    <p:sldId id="402" r:id="rId18"/>
    <p:sldId id="396" r:id="rId19"/>
    <p:sldId id="403" r:id="rId20"/>
    <p:sldId id="401" r:id="rId21"/>
    <p:sldId id="405" r:id="rId22"/>
    <p:sldId id="398" r:id="rId23"/>
    <p:sldId id="397" r:id="rId24"/>
    <p:sldId id="394" r:id="rId25"/>
    <p:sldId id="364" r:id="rId26"/>
    <p:sldId id="415" r:id="rId27"/>
    <p:sldId id="411" r:id="rId28"/>
    <p:sldId id="410" r:id="rId29"/>
    <p:sldId id="365" r:id="rId30"/>
    <p:sldId id="385" r:id="rId31"/>
    <p:sldId id="386" r:id="rId32"/>
    <p:sldId id="387" r:id="rId33"/>
    <p:sldId id="376" r:id="rId34"/>
    <p:sldId id="377" r:id="rId35"/>
    <p:sldId id="388" r:id="rId36"/>
    <p:sldId id="378" r:id="rId37"/>
    <p:sldId id="414" r:id="rId38"/>
    <p:sldId id="368" r:id="rId39"/>
    <p:sldId id="390" r:id="rId40"/>
    <p:sldId id="412" r:id="rId41"/>
    <p:sldId id="392"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ska Vijvers - Roosink" initials="MV-R" lastIdx="1" clrIdx="0">
    <p:extLst>
      <p:ext uri="{19B8F6BF-5375-455C-9EA6-DF929625EA0E}">
        <p15:presenceInfo xmlns:p15="http://schemas.microsoft.com/office/powerpoint/2012/main" userId="S-1-5-21-2483263013-661348462-4172844734-32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775" autoAdjust="0"/>
  </p:normalViewPr>
  <p:slideViewPr>
    <p:cSldViewPr snapToGrid="0">
      <p:cViewPr varScale="1">
        <p:scale>
          <a:sx n="49" d="100"/>
          <a:sy n="49" d="100"/>
        </p:scale>
        <p:origin x="1300" y="64"/>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24-3-2021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0E394-32FF-4A9D-88D5-195CE6EDA746}" type="datetimeFigureOut">
              <a:rPr lang="nl-NL" smtClean="0"/>
              <a:t>24-3-2021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59065-D1A3-4D6B-9225-12E59892175B}" type="slidenum">
              <a:rPr lang="nl-NL" smtClean="0"/>
              <a:t>‹nr.›</a:t>
            </a:fld>
            <a:endParaRPr lang="nl-NL"/>
          </a:p>
        </p:txBody>
      </p:sp>
    </p:spTree>
    <p:extLst>
      <p:ext uri="{BB962C8B-B14F-4D97-AF65-F5344CB8AC3E}">
        <p14:creationId xmlns:p14="http://schemas.microsoft.com/office/powerpoint/2010/main" val="2038874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de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de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www.dwerghamster.nl/hybride/watiseenhybride/index.php"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www.derussischedwerghamster.nl/"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channel/UCxpK6LAQsFZ-Q4YbyEZhkWQ"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F1D2F13-B687-4CB0-92B2-3D89AF9A9928}"/>
              </a:ext>
            </a:extLst>
          </p:cNvPr>
          <p:cNvSpPr>
            <a:spLocks noGrp="1"/>
          </p:cNvSpPr>
          <p:nvPr>
            <p:ph idx="1"/>
          </p:nvPr>
        </p:nvSpPr>
        <p:spPr>
          <a:xfrm>
            <a:off x="1981201" y="1481138"/>
            <a:ext cx="7643813" cy="4540250"/>
          </a:xfrm>
        </p:spPr>
        <p:txBody>
          <a:bodyPr/>
          <a:lstStyle/>
          <a:p>
            <a:pPr>
              <a:defRPr/>
            </a:pPr>
            <a:r>
              <a:rPr lang="nl-NL" sz="1400" dirty="0">
                <a:latin typeface="Arial" pitchFamily="34" charset="0"/>
                <a:cs typeface="Arial" pitchFamily="34" charset="0"/>
              </a:rPr>
              <a:t>Latijnse naam:			</a:t>
            </a:r>
            <a:r>
              <a:rPr lang="nl-NL" sz="1400" dirty="0" err="1">
                <a:latin typeface="Arial" pitchFamily="34" charset="0"/>
                <a:cs typeface="Arial" pitchFamily="34" charset="0"/>
              </a:rPr>
              <a:t>Phodopus</a:t>
            </a:r>
            <a:r>
              <a:rPr lang="nl-NL" sz="1400" dirty="0">
                <a:latin typeface="Arial" pitchFamily="34" charset="0"/>
                <a:cs typeface="Arial" pitchFamily="34" charset="0"/>
              </a:rPr>
              <a:t> </a:t>
            </a:r>
            <a:r>
              <a:rPr lang="nl-NL" sz="1400" dirty="0" err="1">
                <a:latin typeface="Arial" pitchFamily="34" charset="0"/>
                <a:cs typeface="Arial" pitchFamily="34" charset="0"/>
              </a:rPr>
              <a:t>Robrovskii</a:t>
            </a:r>
            <a:r>
              <a:rPr lang="nl-NL" sz="1400" dirty="0">
                <a:latin typeface="Arial" pitchFamily="34" charset="0"/>
                <a:cs typeface="Arial" pitchFamily="34" charset="0"/>
              </a:rPr>
              <a:t>		</a:t>
            </a:r>
          </a:p>
          <a:p>
            <a:pPr>
              <a:defRPr/>
            </a:pPr>
            <a:r>
              <a:rPr lang="nl-NL" sz="1400" dirty="0">
                <a:latin typeface="Arial" pitchFamily="34" charset="0"/>
                <a:cs typeface="Arial" pitchFamily="34" charset="0"/>
              </a:rPr>
              <a:t>Herbivoor, carnivoor, omnivoor: 	Herbivoor (af en toe dierlijke eiwitten)</a:t>
            </a:r>
          </a:p>
          <a:p>
            <a:pPr>
              <a:defRPr/>
            </a:pPr>
            <a:r>
              <a:rPr lang="nl-NL" sz="1400" dirty="0">
                <a:latin typeface="Arial" pitchFamily="34" charset="0"/>
                <a:cs typeface="Arial" pitchFamily="34" charset="0"/>
              </a:rPr>
              <a:t>Grootte:			5-7 cm</a:t>
            </a:r>
          </a:p>
          <a:p>
            <a:pPr>
              <a:defRPr/>
            </a:pPr>
            <a:r>
              <a:rPr lang="nl-NL" sz="1400" dirty="0">
                <a:latin typeface="Arial" pitchFamily="34" charset="0"/>
                <a:cs typeface="Arial" pitchFamily="34" charset="0"/>
              </a:rPr>
              <a:t>Gewicht:			25-40 gram 	</a:t>
            </a:r>
          </a:p>
          <a:p>
            <a:pPr>
              <a:defRPr/>
            </a:pPr>
            <a:r>
              <a:rPr lang="nl-NL" sz="1400" dirty="0">
                <a:latin typeface="Arial" pitchFamily="34" charset="0"/>
                <a:cs typeface="Arial" pitchFamily="34" charset="0"/>
              </a:rPr>
              <a:t>Levensverwachting:		2 jaar				</a:t>
            </a:r>
          </a:p>
          <a:p>
            <a:pPr>
              <a:defRPr/>
            </a:pPr>
            <a:r>
              <a:rPr lang="nl-NL" sz="1400" dirty="0">
                <a:latin typeface="Arial" pitchFamily="34" charset="0"/>
                <a:cs typeface="Arial" pitchFamily="34" charset="0"/>
              </a:rPr>
              <a:t>Huisvesting:			Alleen, in koppels of groepje </a:t>
            </a:r>
          </a:p>
          <a:p>
            <a:pPr marL="109537" indent="0">
              <a:buNone/>
              <a:defRPr/>
            </a:pPr>
            <a:r>
              <a:rPr lang="nl-NL" sz="1400" dirty="0">
                <a:latin typeface="Arial" pitchFamily="34" charset="0"/>
                <a:cs typeface="Arial" pitchFamily="34" charset="0"/>
              </a:rPr>
              <a:t>				</a:t>
            </a:r>
          </a:p>
          <a:p>
            <a:pPr>
              <a:defRPr/>
            </a:pPr>
            <a:r>
              <a:rPr lang="nl-NL" sz="1400" dirty="0">
                <a:latin typeface="Arial" pitchFamily="34" charset="0"/>
                <a:cs typeface="Arial" pitchFamily="34" charset="0"/>
              </a:rPr>
              <a:t>Leeftijd geslachtsrijp:		5 weken	</a:t>
            </a:r>
          </a:p>
          <a:p>
            <a:pPr>
              <a:defRPr/>
            </a:pPr>
            <a:r>
              <a:rPr lang="nl-NL" sz="1400" dirty="0">
                <a:latin typeface="Arial" pitchFamily="34" charset="0"/>
                <a:cs typeface="Arial" pitchFamily="34" charset="0"/>
              </a:rPr>
              <a:t>Leeftijd </a:t>
            </a:r>
            <a:r>
              <a:rPr lang="nl-NL" sz="1400" dirty="0" err="1">
                <a:latin typeface="Arial" pitchFamily="34" charset="0"/>
                <a:cs typeface="Arial" pitchFamily="34" charset="0"/>
              </a:rPr>
              <a:t>fokrijp</a:t>
            </a:r>
            <a:r>
              <a:rPr lang="nl-NL" sz="1400" dirty="0">
                <a:latin typeface="Arial" pitchFamily="34" charset="0"/>
                <a:cs typeface="Arial" pitchFamily="34" charset="0"/>
              </a:rPr>
              <a:t>:			3 maanden	</a:t>
            </a:r>
          </a:p>
          <a:p>
            <a:pPr>
              <a:defRPr/>
            </a:pPr>
            <a:r>
              <a:rPr lang="nl-NL" sz="1400" dirty="0">
                <a:latin typeface="Arial" pitchFamily="34" charset="0"/>
                <a:cs typeface="Arial" pitchFamily="34" charset="0"/>
              </a:rPr>
              <a:t>Bronstig om de:			4-5 dagen		</a:t>
            </a:r>
          </a:p>
          <a:p>
            <a:pPr>
              <a:defRPr/>
            </a:pPr>
            <a:r>
              <a:rPr lang="nl-NL" sz="1400" dirty="0">
                <a:latin typeface="Arial" pitchFamily="34" charset="0"/>
                <a:cs typeface="Arial" pitchFamily="34" charset="0"/>
              </a:rPr>
              <a:t>Draagtijd:			16-21 dagen			</a:t>
            </a:r>
          </a:p>
          <a:p>
            <a:pPr>
              <a:defRPr/>
            </a:pPr>
            <a:r>
              <a:rPr lang="nl-NL" sz="1400" dirty="0">
                <a:latin typeface="Arial" pitchFamily="34" charset="0"/>
                <a:cs typeface="Arial" pitchFamily="34" charset="0"/>
              </a:rPr>
              <a:t>Worpgrootte:			1-12 (gem. 5-7)		</a:t>
            </a:r>
          </a:p>
          <a:p>
            <a:pPr>
              <a:defRPr/>
            </a:pPr>
            <a:r>
              <a:rPr lang="nl-NL" sz="1400" dirty="0">
                <a:latin typeface="Arial" pitchFamily="34" charset="0"/>
                <a:cs typeface="Arial" pitchFamily="34" charset="0"/>
              </a:rPr>
              <a:t>Jongen zijn:			Nestblijvers</a:t>
            </a:r>
          </a:p>
          <a:p>
            <a:pPr>
              <a:defRPr/>
            </a:pPr>
            <a:r>
              <a:rPr lang="nl-NL" sz="1400" dirty="0">
                <a:latin typeface="Arial" pitchFamily="34" charset="0"/>
                <a:cs typeface="Arial" pitchFamily="34" charset="0"/>
              </a:rPr>
              <a:t>Speenleeftijd: 			5 weken (pas met 6-7 weken naar nieuwe eigenaar)</a:t>
            </a:r>
            <a:endParaRPr lang="nl-NL" sz="1400" dirty="0"/>
          </a:p>
        </p:txBody>
      </p:sp>
      <p:sp>
        <p:nvSpPr>
          <p:cNvPr id="3" name="Titel 2">
            <a:extLst>
              <a:ext uri="{FF2B5EF4-FFF2-40B4-BE49-F238E27FC236}">
                <a16:creationId xmlns:a16="http://schemas.microsoft.com/office/drawing/2014/main" id="{05DCFAA6-21CB-4A43-BB31-4EC8523ECD4B}"/>
              </a:ext>
            </a:extLst>
          </p:cNvPr>
          <p:cNvSpPr>
            <a:spLocks noGrp="1"/>
          </p:cNvSpPr>
          <p:nvPr>
            <p:ph type="title"/>
          </p:nvPr>
        </p:nvSpPr>
        <p:spPr>
          <a:xfrm>
            <a:off x="2063552" y="303993"/>
            <a:ext cx="8435280" cy="1143000"/>
          </a:xfrm>
        </p:spPr>
        <p:txBody>
          <a:bodyPr/>
          <a:lstStyle/>
          <a:p>
            <a:pPr>
              <a:defRPr/>
            </a:pPr>
            <a:r>
              <a:rPr lang="nl-NL" dirty="0">
                <a:latin typeface="Arial Rounded MT Bold" pitchFamily="34" charset="0"/>
              </a:rPr>
              <a:t>In het kort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inhoud 1">
            <a:extLst>
              <a:ext uri="{FF2B5EF4-FFF2-40B4-BE49-F238E27FC236}">
                <a16:creationId xmlns:a16="http://schemas.microsoft.com/office/drawing/2014/main" id="{9D4926BD-1067-4B6F-9422-5A57F0E1F2A6}"/>
              </a:ext>
            </a:extLst>
          </p:cNvPr>
          <p:cNvSpPr>
            <a:spLocks noGrp="1"/>
          </p:cNvSpPr>
          <p:nvPr>
            <p:ph idx="1"/>
          </p:nvPr>
        </p:nvSpPr>
        <p:spPr/>
        <p:txBody>
          <a:bodyPr/>
          <a:lstStyle/>
          <a:p>
            <a:r>
              <a:rPr lang="nl-NL" altLang="nl-NL"/>
              <a:t>De Roborovski is de kleinste dwerghamstersoort</a:t>
            </a:r>
          </a:p>
          <a:p>
            <a:r>
              <a:rPr lang="nl-NL" altLang="nl-NL"/>
              <a:t>Roborovski’s zijn watervlug en daarom meer kijkhamsters dan de andere soorten</a:t>
            </a:r>
          </a:p>
          <a:p>
            <a:r>
              <a:rPr lang="nl-NL" altLang="nl-NL"/>
              <a:t>Roborovski’s zijn vriendelijk en zullen vrijwel nooit bijten</a:t>
            </a:r>
          </a:p>
          <a:p>
            <a:r>
              <a:rPr lang="nl-NL" altLang="nl-NL"/>
              <a:t>Roborovski’s kunnen zowel solitair als sociaal gehouden, er is echter geen garantie dat dit laatste altijd goed gaat</a:t>
            </a:r>
          </a:p>
          <a:p>
            <a:endParaRPr lang="nl-NL" altLang="nl-NL"/>
          </a:p>
          <a:p>
            <a:endParaRPr lang="nl-NL" altLang="nl-NL"/>
          </a:p>
        </p:txBody>
      </p:sp>
      <p:sp>
        <p:nvSpPr>
          <p:cNvPr id="3" name="Titel 2">
            <a:extLst>
              <a:ext uri="{FF2B5EF4-FFF2-40B4-BE49-F238E27FC236}">
                <a16:creationId xmlns:a16="http://schemas.microsoft.com/office/drawing/2014/main" id="{BC5D4B8D-6A47-4D3E-B87A-28A621E2BF96}"/>
              </a:ext>
            </a:extLst>
          </p:cNvPr>
          <p:cNvSpPr>
            <a:spLocks noGrp="1"/>
          </p:cNvSpPr>
          <p:nvPr>
            <p:ph type="title"/>
          </p:nvPr>
        </p:nvSpPr>
        <p:spPr/>
        <p:txBody>
          <a:bodyPr/>
          <a:lstStyle/>
          <a:p>
            <a:pPr>
              <a:defRPr/>
            </a:pPr>
            <a:r>
              <a:rPr lang="nl-NL" dirty="0"/>
              <a:t>Wetenswaardigheden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inhoud 1">
            <a:extLst>
              <a:ext uri="{FF2B5EF4-FFF2-40B4-BE49-F238E27FC236}">
                <a16:creationId xmlns:a16="http://schemas.microsoft.com/office/drawing/2014/main" id="{CC6F5086-5295-4C9D-8D67-62E73DEBFF05}"/>
              </a:ext>
            </a:extLst>
          </p:cNvPr>
          <p:cNvSpPr>
            <a:spLocks noGrp="1"/>
          </p:cNvSpPr>
          <p:nvPr>
            <p:ph idx="1"/>
          </p:nvPr>
        </p:nvSpPr>
        <p:spPr/>
        <p:txBody>
          <a:bodyPr/>
          <a:lstStyle/>
          <a:p>
            <a:r>
              <a:rPr lang="nl-NL" altLang="nl-NL"/>
              <a:t>Naast de wildkleur heb je ook de zogenaamde white-face, cinnamon en gevlekte Roborovski</a:t>
            </a:r>
          </a:p>
          <a:p>
            <a:endParaRPr lang="nl-NL" altLang="nl-NL"/>
          </a:p>
        </p:txBody>
      </p:sp>
      <p:sp>
        <p:nvSpPr>
          <p:cNvPr id="3" name="Titel 2">
            <a:extLst>
              <a:ext uri="{FF2B5EF4-FFF2-40B4-BE49-F238E27FC236}">
                <a16:creationId xmlns:a16="http://schemas.microsoft.com/office/drawing/2014/main" id="{309611CE-3983-4C2F-9158-F41DB0F4A2A5}"/>
              </a:ext>
            </a:extLst>
          </p:cNvPr>
          <p:cNvSpPr>
            <a:spLocks noGrp="1"/>
          </p:cNvSpPr>
          <p:nvPr>
            <p:ph type="title"/>
          </p:nvPr>
        </p:nvSpPr>
        <p:spPr/>
        <p:txBody>
          <a:bodyPr/>
          <a:lstStyle/>
          <a:p>
            <a:pPr>
              <a:defRPr/>
            </a:pPr>
            <a:r>
              <a:rPr lang="nl-NL" dirty="0"/>
              <a:t>Wetenswaardigheden</a:t>
            </a:r>
          </a:p>
        </p:txBody>
      </p:sp>
      <p:pic>
        <p:nvPicPr>
          <p:cNvPr id="19460" name="Picture 2">
            <a:extLst>
              <a:ext uri="{FF2B5EF4-FFF2-40B4-BE49-F238E27FC236}">
                <a16:creationId xmlns:a16="http://schemas.microsoft.com/office/drawing/2014/main" id="{7C8516BE-E02C-4DE8-B514-6BDFD153E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276" y="3213101"/>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3">
            <a:extLst>
              <a:ext uri="{FF2B5EF4-FFF2-40B4-BE49-F238E27FC236}">
                <a16:creationId xmlns:a16="http://schemas.microsoft.com/office/drawing/2014/main" id="{F84B8E53-1891-4DB1-B51E-0C670379B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201" y="4832351"/>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4">
            <a:extLst>
              <a:ext uri="{FF2B5EF4-FFF2-40B4-BE49-F238E27FC236}">
                <a16:creationId xmlns:a16="http://schemas.microsoft.com/office/drawing/2014/main" id="{E0DD214F-93AB-4787-80BF-1596F79FA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9" y="2852739"/>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4A8BF3D-5627-40B6-9761-1C1BD8E53C3D}"/>
              </a:ext>
            </a:extLst>
          </p:cNvPr>
          <p:cNvSpPr>
            <a:spLocks noGrp="1"/>
          </p:cNvSpPr>
          <p:nvPr>
            <p:ph type="title"/>
          </p:nvPr>
        </p:nvSpPr>
        <p:spPr/>
        <p:txBody>
          <a:bodyPr/>
          <a:lstStyle/>
          <a:p>
            <a:pPr>
              <a:defRPr/>
            </a:pPr>
            <a:r>
              <a:rPr lang="nl-NL" dirty="0"/>
              <a:t>De </a:t>
            </a:r>
            <a:r>
              <a:rPr lang="nl-NL" dirty="0" err="1"/>
              <a:t>Campbelli</a:t>
            </a:r>
            <a:r>
              <a:rPr lang="nl-NL" dirty="0"/>
              <a:t> dwerghamster</a:t>
            </a:r>
          </a:p>
        </p:txBody>
      </p:sp>
      <p:pic>
        <p:nvPicPr>
          <p:cNvPr id="20483" name="Picture 4">
            <a:extLst>
              <a:ext uri="{FF2B5EF4-FFF2-40B4-BE49-F238E27FC236}">
                <a16:creationId xmlns:a16="http://schemas.microsoft.com/office/drawing/2014/main" id="{25881FBA-7D57-4B56-82B4-3E75BBF9B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2133600"/>
            <a:ext cx="5118100" cy="340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inhoud 1">
            <a:extLst>
              <a:ext uri="{FF2B5EF4-FFF2-40B4-BE49-F238E27FC236}">
                <a16:creationId xmlns:a16="http://schemas.microsoft.com/office/drawing/2014/main" id="{9471AC6A-E50F-49DB-BE1F-C56B04A709BD}"/>
              </a:ext>
            </a:extLst>
          </p:cNvPr>
          <p:cNvSpPr>
            <a:spLocks noGrp="1"/>
          </p:cNvSpPr>
          <p:nvPr>
            <p:ph idx="1"/>
          </p:nvPr>
        </p:nvSpPr>
        <p:spPr/>
        <p:txBody>
          <a:bodyPr/>
          <a:lstStyle/>
          <a:p>
            <a:r>
              <a:rPr lang="nl-NL" altLang="nl-NL">
                <a:latin typeface="Arial" panose="020B0604020202020204" pitchFamily="34" charset="0"/>
                <a:cs typeface="Arial" panose="020B0604020202020204" pitchFamily="34" charset="0"/>
              </a:rPr>
              <a:t>Klasse:		Zoogdieren (</a:t>
            </a:r>
            <a:r>
              <a:rPr lang="nl-NL" altLang="nl-NL" i="1">
                <a:latin typeface="Arial" panose="020B0604020202020204" pitchFamily="34" charset="0"/>
                <a:cs typeface="Arial" panose="020B0604020202020204" pitchFamily="34" charset="0"/>
              </a:rPr>
              <a:t>Mammalia</a:t>
            </a:r>
            <a:r>
              <a:rPr lang="nl-NL" altLang="nl-NL">
                <a:latin typeface="Arial" panose="020B0604020202020204" pitchFamily="34" charset="0"/>
                <a:cs typeface="Arial" panose="020B0604020202020204" pitchFamily="34" charset="0"/>
              </a:rPr>
              <a:t>)</a:t>
            </a:r>
          </a:p>
          <a:p>
            <a:r>
              <a:rPr lang="nl-NL" altLang="nl-NL">
                <a:latin typeface="Arial" panose="020B0604020202020204" pitchFamily="34" charset="0"/>
                <a:cs typeface="Arial" panose="020B0604020202020204" pitchFamily="34" charset="0"/>
              </a:rPr>
              <a:t>Orde:		Knaagdieren (</a:t>
            </a:r>
            <a:r>
              <a:rPr lang="nl-NL" altLang="nl-NL" i="1">
                <a:latin typeface="Arial" panose="020B0604020202020204" pitchFamily="34" charset="0"/>
                <a:cs typeface="Arial" panose="020B0604020202020204" pitchFamily="34" charset="0"/>
              </a:rPr>
              <a:t>Rodentia</a:t>
            </a:r>
            <a:r>
              <a:rPr lang="nl-NL" altLang="nl-NL">
                <a:latin typeface="Arial" panose="020B0604020202020204" pitchFamily="34" charset="0"/>
                <a:cs typeface="Arial" panose="020B0604020202020204" pitchFamily="34" charset="0"/>
              </a:rPr>
              <a:t>)</a:t>
            </a:r>
          </a:p>
          <a:p>
            <a:r>
              <a:rPr lang="nl-NL" altLang="nl-NL">
                <a:latin typeface="Arial" panose="020B0604020202020204" pitchFamily="34" charset="0"/>
                <a:cs typeface="Arial" panose="020B0604020202020204" pitchFamily="34" charset="0"/>
              </a:rPr>
              <a:t>Familie:		Hamsters en woelmuisachtigen 				(</a:t>
            </a:r>
            <a:r>
              <a:rPr lang="nl-NL" altLang="nl-NL" i="1">
                <a:latin typeface="Arial" panose="020B0604020202020204" pitchFamily="34" charset="0"/>
                <a:cs typeface="Arial" panose="020B0604020202020204" pitchFamily="34" charset="0"/>
              </a:rPr>
              <a:t>Cricetidae</a:t>
            </a:r>
            <a:r>
              <a:rPr lang="nl-NL" altLang="nl-NL">
                <a:latin typeface="Arial" panose="020B0604020202020204" pitchFamily="34" charset="0"/>
                <a:cs typeface="Arial" panose="020B0604020202020204" pitchFamily="34" charset="0"/>
              </a:rPr>
              <a:t>)</a:t>
            </a:r>
          </a:p>
          <a:p>
            <a:r>
              <a:rPr lang="nl-NL" altLang="nl-NL">
                <a:latin typeface="Arial" panose="020B0604020202020204" pitchFamily="34" charset="0"/>
                <a:cs typeface="Arial" panose="020B0604020202020204" pitchFamily="34" charset="0"/>
              </a:rPr>
              <a:t>Geslacht:		Kortstaart dwerghamsters (</a:t>
            </a:r>
            <a:r>
              <a:rPr lang="nl-NL" altLang="nl-NL" i="1">
                <a:latin typeface="Arial" panose="020B0604020202020204" pitchFamily="34" charset="0"/>
                <a:cs typeface="Arial" panose="020B0604020202020204" pitchFamily="34" charset="0"/>
              </a:rPr>
              <a:t>Phodopus</a:t>
            </a:r>
            <a:r>
              <a:rPr lang="nl-NL" altLang="nl-NL">
                <a:latin typeface="Arial" panose="020B0604020202020204" pitchFamily="34" charset="0"/>
                <a:cs typeface="Arial" panose="020B0604020202020204" pitchFamily="34" charset="0"/>
              </a:rPr>
              <a:t>)</a:t>
            </a:r>
          </a:p>
          <a:p>
            <a:r>
              <a:rPr lang="nl-NL" altLang="nl-NL">
                <a:latin typeface="Arial" panose="020B0604020202020204" pitchFamily="34" charset="0"/>
                <a:cs typeface="Arial" panose="020B0604020202020204" pitchFamily="34" charset="0"/>
              </a:rPr>
              <a:t>Soort:	</a:t>
            </a:r>
            <a:r>
              <a:rPr lang="nl-NL" altLang="nl-NL" sz="2800">
                <a:latin typeface="Arial" panose="020B0604020202020204" pitchFamily="34" charset="0"/>
                <a:cs typeface="Arial" panose="020B0604020202020204" pitchFamily="34" charset="0"/>
              </a:rPr>
              <a:t>	</a:t>
            </a:r>
            <a:r>
              <a:rPr lang="nl-NL" altLang="nl-NL">
                <a:latin typeface="Arial" panose="020B0604020202020204" pitchFamily="34" charset="0"/>
                <a:cs typeface="Arial" panose="020B0604020202020204" pitchFamily="34" charset="0"/>
              </a:rPr>
              <a:t>Campbelli dwerghamster                               			(</a:t>
            </a:r>
            <a:r>
              <a:rPr lang="nl-NL" altLang="nl-NL" i="1">
                <a:latin typeface="Arial" panose="020B0604020202020204" pitchFamily="34" charset="0"/>
                <a:cs typeface="Arial" panose="020B0604020202020204" pitchFamily="34" charset="0"/>
              </a:rPr>
              <a:t>Phodopus Campbelli</a:t>
            </a:r>
            <a:r>
              <a:rPr lang="nl-NL" altLang="nl-NL" sz="2800">
                <a:latin typeface="Arial" panose="020B0604020202020204" pitchFamily="34" charset="0"/>
                <a:cs typeface="Arial" panose="020B0604020202020204" pitchFamily="34" charset="0"/>
              </a:rPr>
              <a:t>)</a:t>
            </a:r>
          </a:p>
        </p:txBody>
      </p:sp>
      <p:sp>
        <p:nvSpPr>
          <p:cNvPr id="3" name="Titel 2">
            <a:extLst>
              <a:ext uri="{FF2B5EF4-FFF2-40B4-BE49-F238E27FC236}">
                <a16:creationId xmlns:a16="http://schemas.microsoft.com/office/drawing/2014/main" id="{82963CDB-5589-486F-A092-5699B8AC2A67}"/>
              </a:ext>
            </a:extLst>
          </p:cNvPr>
          <p:cNvSpPr>
            <a:spLocks noGrp="1"/>
          </p:cNvSpPr>
          <p:nvPr>
            <p:ph type="title"/>
          </p:nvPr>
        </p:nvSpPr>
        <p:spPr/>
        <p:txBody>
          <a:bodyPr/>
          <a:lstStyle/>
          <a:p>
            <a:pPr>
              <a:defRPr/>
            </a:pPr>
            <a:r>
              <a:rPr lang="nl-NL" dirty="0">
                <a:latin typeface="Arial Rounded MT Bold" pitchFamily="34" charset="0"/>
              </a:rPr>
              <a:t>Taxonomie</a:t>
            </a:r>
          </a:p>
        </p:txBody>
      </p:sp>
      <p:pic>
        <p:nvPicPr>
          <p:cNvPr id="21508" name="Picture 2">
            <a:extLst>
              <a:ext uri="{FF2B5EF4-FFF2-40B4-BE49-F238E27FC236}">
                <a16:creationId xmlns:a16="http://schemas.microsoft.com/office/drawing/2014/main" id="{C0FDDEC4-065C-41BC-A5C6-BEA34EDC0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800" y="4724400"/>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D226BB6-0A80-4936-B5E1-44E93CFE7D86}"/>
              </a:ext>
            </a:extLst>
          </p:cNvPr>
          <p:cNvSpPr>
            <a:spLocks noGrp="1"/>
          </p:cNvSpPr>
          <p:nvPr>
            <p:ph idx="1"/>
          </p:nvPr>
        </p:nvSpPr>
        <p:spPr>
          <a:xfrm>
            <a:off x="1981201" y="1481138"/>
            <a:ext cx="7643813" cy="4540250"/>
          </a:xfrm>
        </p:spPr>
        <p:txBody>
          <a:bodyPr/>
          <a:lstStyle/>
          <a:p>
            <a:pPr>
              <a:defRPr/>
            </a:pPr>
            <a:r>
              <a:rPr lang="nl-NL" sz="1400" dirty="0">
                <a:latin typeface="Arial" pitchFamily="34" charset="0"/>
                <a:cs typeface="Arial" pitchFamily="34" charset="0"/>
              </a:rPr>
              <a:t>Latijnse naam:			</a:t>
            </a:r>
            <a:r>
              <a:rPr lang="nl-NL" sz="1400" dirty="0" err="1">
                <a:latin typeface="Arial" pitchFamily="34" charset="0"/>
                <a:cs typeface="Arial" pitchFamily="34" charset="0"/>
              </a:rPr>
              <a:t>Phodopus</a:t>
            </a:r>
            <a:r>
              <a:rPr lang="nl-NL" sz="1400" dirty="0">
                <a:latin typeface="Arial" pitchFamily="34" charset="0"/>
                <a:cs typeface="Arial" pitchFamily="34" charset="0"/>
              </a:rPr>
              <a:t> </a:t>
            </a:r>
            <a:r>
              <a:rPr lang="nl-NL" sz="1400" dirty="0" err="1">
                <a:latin typeface="Arial" pitchFamily="34" charset="0"/>
                <a:cs typeface="Arial" pitchFamily="34" charset="0"/>
              </a:rPr>
              <a:t>Campbelli</a:t>
            </a:r>
            <a:r>
              <a:rPr lang="nl-NL" sz="1400" dirty="0">
                <a:latin typeface="Arial" pitchFamily="34" charset="0"/>
                <a:cs typeface="Arial" pitchFamily="34" charset="0"/>
              </a:rPr>
              <a:t>		</a:t>
            </a:r>
          </a:p>
          <a:p>
            <a:pPr>
              <a:defRPr/>
            </a:pPr>
            <a:r>
              <a:rPr lang="nl-NL" sz="1400" dirty="0">
                <a:latin typeface="Arial" pitchFamily="34" charset="0"/>
                <a:cs typeface="Arial" pitchFamily="34" charset="0"/>
              </a:rPr>
              <a:t>Herbivoor, carnivoor, omnivoor: 	Herbivoor (af en toe dierlijke eiwitten)</a:t>
            </a:r>
          </a:p>
          <a:p>
            <a:pPr>
              <a:defRPr/>
            </a:pPr>
            <a:r>
              <a:rPr lang="nl-NL" sz="1400" dirty="0">
                <a:latin typeface="Arial" pitchFamily="34" charset="0"/>
                <a:cs typeface="Arial" pitchFamily="34" charset="0"/>
              </a:rPr>
              <a:t>Grootte:			9-12 cm</a:t>
            </a:r>
          </a:p>
          <a:p>
            <a:pPr>
              <a:defRPr/>
            </a:pPr>
            <a:r>
              <a:rPr lang="nl-NL" sz="1400" dirty="0">
                <a:latin typeface="Arial" pitchFamily="34" charset="0"/>
                <a:cs typeface="Arial" pitchFamily="34" charset="0"/>
              </a:rPr>
              <a:t>Gewicht:			45-60 gram 	</a:t>
            </a:r>
          </a:p>
          <a:p>
            <a:pPr>
              <a:defRPr/>
            </a:pPr>
            <a:r>
              <a:rPr lang="nl-NL" sz="1400" dirty="0">
                <a:latin typeface="Arial" pitchFamily="34" charset="0"/>
                <a:cs typeface="Arial" pitchFamily="34" charset="0"/>
              </a:rPr>
              <a:t>Levensverwachting:		2 jaar				</a:t>
            </a:r>
          </a:p>
          <a:p>
            <a:pPr>
              <a:defRPr/>
            </a:pPr>
            <a:r>
              <a:rPr lang="nl-NL" sz="1400" dirty="0">
                <a:latin typeface="Arial" pitchFamily="34" charset="0"/>
                <a:cs typeface="Arial" pitchFamily="34" charset="0"/>
              </a:rPr>
              <a:t>Huisvesting:			Alleen, in koppel of groepje</a:t>
            </a:r>
          </a:p>
          <a:p>
            <a:pPr marL="109537" indent="0">
              <a:buNone/>
              <a:defRPr/>
            </a:pPr>
            <a:r>
              <a:rPr lang="nl-NL" sz="1400" dirty="0">
                <a:latin typeface="Arial" pitchFamily="34" charset="0"/>
                <a:cs typeface="Arial" pitchFamily="34" charset="0"/>
              </a:rPr>
              <a:t>				</a:t>
            </a:r>
          </a:p>
          <a:p>
            <a:pPr>
              <a:defRPr/>
            </a:pPr>
            <a:r>
              <a:rPr lang="nl-NL" sz="1400" dirty="0">
                <a:latin typeface="Arial" pitchFamily="34" charset="0"/>
                <a:cs typeface="Arial" pitchFamily="34" charset="0"/>
              </a:rPr>
              <a:t>Leeftijd geslachtsrijp:		5 weken	</a:t>
            </a:r>
          </a:p>
          <a:p>
            <a:pPr>
              <a:defRPr/>
            </a:pPr>
            <a:r>
              <a:rPr lang="nl-NL" sz="1400" dirty="0">
                <a:latin typeface="Arial" pitchFamily="34" charset="0"/>
                <a:cs typeface="Arial" pitchFamily="34" charset="0"/>
              </a:rPr>
              <a:t>Leeftijd </a:t>
            </a:r>
            <a:r>
              <a:rPr lang="nl-NL" sz="1400" dirty="0" err="1">
                <a:latin typeface="Arial" pitchFamily="34" charset="0"/>
                <a:cs typeface="Arial" pitchFamily="34" charset="0"/>
              </a:rPr>
              <a:t>fokrijp</a:t>
            </a:r>
            <a:r>
              <a:rPr lang="nl-NL" sz="1400" dirty="0">
                <a:latin typeface="Arial" pitchFamily="34" charset="0"/>
                <a:cs typeface="Arial" pitchFamily="34" charset="0"/>
              </a:rPr>
              <a:t>:			3 maanden	</a:t>
            </a:r>
          </a:p>
          <a:p>
            <a:pPr>
              <a:defRPr/>
            </a:pPr>
            <a:r>
              <a:rPr lang="nl-NL" sz="1400" dirty="0">
                <a:latin typeface="Arial" pitchFamily="34" charset="0"/>
                <a:cs typeface="Arial" pitchFamily="34" charset="0"/>
              </a:rPr>
              <a:t>Bronstig om de:			4-5 dagen		</a:t>
            </a:r>
          </a:p>
          <a:p>
            <a:pPr>
              <a:defRPr/>
            </a:pPr>
            <a:r>
              <a:rPr lang="nl-NL" sz="1400" dirty="0">
                <a:latin typeface="Arial" pitchFamily="34" charset="0"/>
                <a:cs typeface="Arial" pitchFamily="34" charset="0"/>
              </a:rPr>
              <a:t>Draagtijd:			16-21 dagen			</a:t>
            </a:r>
          </a:p>
          <a:p>
            <a:pPr>
              <a:defRPr/>
            </a:pPr>
            <a:r>
              <a:rPr lang="nl-NL" sz="1400" dirty="0">
                <a:latin typeface="Arial" pitchFamily="34" charset="0"/>
                <a:cs typeface="Arial" pitchFamily="34" charset="0"/>
              </a:rPr>
              <a:t>Worpgrootte:			1-12 (gem. 5-7)		</a:t>
            </a:r>
          </a:p>
          <a:p>
            <a:pPr>
              <a:defRPr/>
            </a:pPr>
            <a:r>
              <a:rPr lang="nl-NL" sz="1400" dirty="0">
                <a:latin typeface="Arial" pitchFamily="34" charset="0"/>
                <a:cs typeface="Arial" pitchFamily="34" charset="0"/>
              </a:rPr>
              <a:t>Jongen zijn:			Nestblijvers</a:t>
            </a:r>
          </a:p>
          <a:p>
            <a:pPr>
              <a:defRPr/>
            </a:pPr>
            <a:r>
              <a:rPr lang="nl-NL" sz="1400" dirty="0">
                <a:latin typeface="Arial" pitchFamily="34" charset="0"/>
                <a:cs typeface="Arial" pitchFamily="34" charset="0"/>
              </a:rPr>
              <a:t>Speenleeftijd: 			3 weken (pas met 4-5 weken naar nieuwe eigenaar)</a:t>
            </a:r>
            <a:endParaRPr lang="nl-NL" sz="1400" dirty="0"/>
          </a:p>
        </p:txBody>
      </p:sp>
      <p:sp>
        <p:nvSpPr>
          <p:cNvPr id="3" name="Titel 2">
            <a:extLst>
              <a:ext uri="{FF2B5EF4-FFF2-40B4-BE49-F238E27FC236}">
                <a16:creationId xmlns:a16="http://schemas.microsoft.com/office/drawing/2014/main" id="{B931E03C-5F27-4083-B166-F67F90D7420A}"/>
              </a:ext>
            </a:extLst>
          </p:cNvPr>
          <p:cNvSpPr>
            <a:spLocks noGrp="1"/>
          </p:cNvSpPr>
          <p:nvPr>
            <p:ph type="title"/>
          </p:nvPr>
        </p:nvSpPr>
        <p:spPr>
          <a:xfrm>
            <a:off x="2063552" y="303993"/>
            <a:ext cx="8435280" cy="1143000"/>
          </a:xfrm>
        </p:spPr>
        <p:txBody>
          <a:bodyPr/>
          <a:lstStyle/>
          <a:p>
            <a:pPr>
              <a:defRPr/>
            </a:pPr>
            <a:r>
              <a:rPr lang="nl-NL" dirty="0">
                <a:latin typeface="Arial Rounded MT Bold" pitchFamily="34" charset="0"/>
              </a:rPr>
              <a:t>In het kort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B69F80A-BAF2-4E85-9021-72BEC3FADDC3}"/>
              </a:ext>
            </a:extLst>
          </p:cNvPr>
          <p:cNvSpPr>
            <a:spLocks noGrp="1"/>
          </p:cNvSpPr>
          <p:nvPr>
            <p:ph idx="1"/>
          </p:nvPr>
        </p:nvSpPr>
        <p:spPr/>
        <p:txBody>
          <a:bodyPr/>
          <a:lstStyle/>
          <a:p>
            <a:pPr>
              <a:defRPr/>
            </a:pPr>
            <a:r>
              <a:rPr lang="nl-NL" dirty="0"/>
              <a:t>De </a:t>
            </a:r>
            <a:r>
              <a:rPr lang="nl-NL" dirty="0" err="1"/>
              <a:t>Campbelli</a:t>
            </a:r>
            <a:r>
              <a:rPr lang="nl-NL" dirty="0"/>
              <a:t> lijkt qua uiterlijk enorm veel op de Russische dwerghamster</a:t>
            </a:r>
          </a:p>
          <a:p>
            <a:pPr>
              <a:defRPr/>
            </a:pPr>
            <a:r>
              <a:rPr lang="nl-NL" dirty="0"/>
              <a:t>Lange tijd werden “de Rus” en “de </a:t>
            </a:r>
            <a:r>
              <a:rPr lang="nl-NL" dirty="0" err="1"/>
              <a:t>Bellie</a:t>
            </a:r>
            <a:r>
              <a:rPr lang="nl-NL" dirty="0"/>
              <a:t>” dan ook als ondersoorten van 1 soort dwerghamster gezien en werden beide soorten onderling gekruist. Dit gaf zowel qua gezondheid als gedrag helaas veel problemen</a:t>
            </a:r>
          </a:p>
          <a:p>
            <a:pPr marL="109537" indent="0">
              <a:buNone/>
              <a:defRPr/>
            </a:pPr>
            <a:endParaRPr lang="nl-NL" dirty="0"/>
          </a:p>
          <a:p>
            <a:pPr>
              <a:defRPr/>
            </a:pPr>
            <a:r>
              <a:rPr lang="nl-NL" dirty="0" err="1"/>
              <a:t>Zie:</a:t>
            </a:r>
            <a:r>
              <a:rPr lang="nl-NL" dirty="0" err="1">
                <a:hlinkClick r:id="rId2"/>
              </a:rPr>
              <a:t>http</a:t>
            </a:r>
            <a:r>
              <a:rPr lang="nl-NL" dirty="0">
                <a:hlinkClick r:id="rId2"/>
              </a:rPr>
              <a:t>://www.dwerghamster.nl/hybride/watiseenhybride/index.php</a:t>
            </a:r>
            <a:endParaRPr lang="nl-NL" dirty="0"/>
          </a:p>
          <a:p>
            <a:pPr>
              <a:defRPr/>
            </a:pPr>
            <a:endParaRPr lang="nl-NL" dirty="0"/>
          </a:p>
          <a:p>
            <a:pPr>
              <a:defRPr/>
            </a:pPr>
            <a:endParaRPr lang="nl-NL" dirty="0"/>
          </a:p>
        </p:txBody>
      </p:sp>
      <p:sp>
        <p:nvSpPr>
          <p:cNvPr id="3" name="Titel 2">
            <a:extLst>
              <a:ext uri="{FF2B5EF4-FFF2-40B4-BE49-F238E27FC236}">
                <a16:creationId xmlns:a16="http://schemas.microsoft.com/office/drawing/2014/main" id="{983D9093-5F4A-428D-94B6-C6BFB5374637}"/>
              </a:ext>
            </a:extLst>
          </p:cNvPr>
          <p:cNvSpPr>
            <a:spLocks noGrp="1"/>
          </p:cNvSpPr>
          <p:nvPr>
            <p:ph type="title"/>
          </p:nvPr>
        </p:nvSpPr>
        <p:spPr/>
        <p:txBody>
          <a:bodyPr/>
          <a:lstStyle/>
          <a:p>
            <a:pPr>
              <a:defRPr/>
            </a:pPr>
            <a:r>
              <a:rPr lang="nl-NL" dirty="0"/>
              <a:t>Wetenswaardigheden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D813239-9356-4B20-8091-BED1B966D5D1}"/>
              </a:ext>
            </a:extLst>
          </p:cNvPr>
          <p:cNvSpPr>
            <a:spLocks noGrp="1"/>
          </p:cNvSpPr>
          <p:nvPr>
            <p:ph idx="1"/>
          </p:nvPr>
        </p:nvSpPr>
        <p:spPr/>
        <p:txBody>
          <a:bodyPr/>
          <a:lstStyle/>
          <a:p>
            <a:pPr>
              <a:defRPr/>
            </a:pPr>
            <a:r>
              <a:rPr lang="nl-NL" dirty="0" err="1"/>
              <a:t>Campbelli’s</a:t>
            </a:r>
            <a:r>
              <a:rPr lang="nl-NL" dirty="0"/>
              <a:t> kunnen meestal prima in koppels of groepjes gehouden worden</a:t>
            </a:r>
          </a:p>
          <a:p>
            <a:pPr>
              <a:defRPr/>
            </a:pPr>
            <a:r>
              <a:rPr lang="nl-NL" dirty="0" err="1"/>
              <a:t>Campbelli’s</a:t>
            </a:r>
            <a:r>
              <a:rPr lang="nl-NL" dirty="0"/>
              <a:t> zijn territoriaal en kunnen soms territoriale agressie vertonen</a:t>
            </a:r>
          </a:p>
          <a:p>
            <a:pPr>
              <a:defRPr/>
            </a:pPr>
            <a:r>
              <a:rPr lang="nl-NL" dirty="0" err="1"/>
              <a:t>Campbelli’s</a:t>
            </a:r>
            <a:r>
              <a:rPr lang="nl-NL" dirty="0"/>
              <a:t> hebben de naam </a:t>
            </a:r>
            <a:r>
              <a:rPr lang="nl-NL" dirty="0" err="1"/>
              <a:t>bijterig</a:t>
            </a:r>
            <a:r>
              <a:rPr lang="nl-NL" dirty="0"/>
              <a:t> te zijn, fokkers hebben zich de laatste jaren gericht op het fokken van vriendelijke “</a:t>
            </a:r>
            <a:r>
              <a:rPr lang="nl-NL" dirty="0" err="1"/>
              <a:t>bellies</a:t>
            </a:r>
            <a:r>
              <a:rPr lang="nl-NL" dirty="0"/>
              <a:t>”</a:t>
            </a:r>
          </a:p>
          <a:p>
            <a:pPr>
              <a:defRPr/>
            </a:pPr>
            <a:endParaRPr lang="nl-NL" dirty="0"/>
          </a:p>
          <a:p>
            <a:pPr marL="109537" indent="0">
              <a:buNone/>
              <a:defRPr/>
            </a:pPr>
            <a:endParaRPr lang="nl-NL" dirty="0"/>
          </a:p>
          <a:p>
            <a:pPr>
              <a:defRPr/>
            </a:pPr>
            <a:endParaRPr lang="nl-NL" dirty="0"/>
          </a:p>
        </p:txBody>
      </p:sp>
      <p:sp>
        <p:nvSpPr>
          <p:cNvPr id="3" name="Titel 2">
            <a:extLst>
              <a:ext uri="{FF2B5EF4-FFF2-40B4-BE49-F238E27FC236}">
                <a16:creationId xmlns:a16="http://schemas.microsoft.com/office/drawing/2014/main" id="{983968FA-9146-45F7-8608-109DCECFD311}"/>
              </a:ext>
            </a:extLst>
          </p:cNvPr>
          <p:cNvSpPr>
            <a:spLocks noGrp="1"/>
          </p:cNvSpPr>
          <p:nvPr>
            <p:ph type="title"/>
          </p:nvPr>
        </p:nvSpPr>
        <p:spPr/>
        <p:txBody>
          <a:bodyPr/>
          <a:lstStyle/>
          <a:p>
            <a:pPr>
              <a:defRPr/>
            </a:pPr>
            <a:r>
              <a:rPr lang="nl-NL" dirty="0"/>
              <a:t>Wetenswaardigheden</a:t>
            </a:r>
          </a:p>
        </p:txBody>
      </p:sp>
      <p:pic>
        <p:nvPicPr>
          <p:cNvPr id="24580" name="Picture 3">
            <a:extLst>
              <a:ext uri="{FF2B5EF4-FFF2-40B4-BE49-F238E27FC236}">
                <a16:creationId xmlns:a16="http://schemas.microsoft.com/office/drawing/2014/main" id="{2D77B071-4C8B-4CAF-98E1-E5D52AD7AE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901" y="4652963"/>
            <a:ext cx="2328863" cy="174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364194F-DEB1-475E-8D19-27051512C523}"/>
              </a:ext>
            </a:extLst>
          </p:cNvPr>
          <p:cNvSpPr>
            <a:spLocks noGrp="1"/>
          </p:cNvSpPr>
          <p:nvPr>
            <p:ph idx="1"/>
          </p:nvPr>
        </p:nvSpPr>
        <p:spPr/>
        <p:txBody>
          <a:bodyPr/>
          <a:lstStyle/>
          <a:p>
            <a:pPr>
              <a:defRPr/>
            </a:pPr>
            <a:r>
              <a:rPr lang="nl-NL" dirty="0"/>
              <a:t>Diabetes is een veelvoorkomend probleem bij deze soort</a:t>
            </a:r>
          </a:p>
          <a:p>
            <a:pPr>
              <a:defRPr/>
            </a:pPr>
            <a:r>
              <a:rPr lang="nl-NL" dirty="0"/>
              <a:t>De </a:t>
            </a:r>
            <a:r>
              <a:rPr lang="nl-NL" dirty="0" err="1"/>
              <a:t>Campbelli</a:t>
            </a:r>
            <a:r>
              <a:rPr lang="nl-NL" dirty="0"/>
              <a:t> wordt in veel verschillende (kleur-)</a:t>
            </a:r>
            <a:r>
              <a:rPr lang="nl-NL" dirty="0" err="1"/>
              <a:t>varieteiten</a:t>
            </a:r>
            <a:r>
              <a:rPr lang="nl-NL" dirty="0"/>
              <a:t> gefokt</a:t>
            </a:r>
          </a:p>
          <a:p>
            <a:pPr>
              <a:defRPr/>
            </a:pPr>
            <a:endParaRPr lang="nl-NL" dirty="0"/>
          </a:p>
          <a:p>
            <a:pPr marL="109537" indent="0">
              <a:buNone/>
              <a:defRPr/>
            </a:pPr>
            <a:endParaRPr lang="nl-NL" dirty="0"/>
          </a:p>
          <a:p>
            <a:pPr>
              <a:defRPr/>
            </a:pPr>
            <a:endParaRPr lang="nl-NL" dirty="0"/>
          </a:p>
        </p:txBody>
      </p:sp>
      <p:sp>
        <p:nvSpPr>
          <p:cNvPr id="3" name="Titel 2">
            <a:extLst>
              <a:ext uri="{FF2B5EF4-FFF2-40B4-BE49-F238E27FC236}">
                <a16:creationId xmlns:a16="http://schemas.microsoft.com/office/drawing/2014/main" id="{155CBB5A-EC1A-416F-9EC2-6D9E6EC689D1}"/>
              </a:ext>
            </a:extLst>
          </p:cNvPr>
          <p:cNvSpPr>
            <a:spLocks noGrp="1"/>
          </p:cNvSpPr>
          <p:nvPr>
            <p:ph type="title"/>
          </p:nvPr>
        </p:nvSpPr>
        <p:spPr/>
        <p:txBody>
          <a:bodyPr/>
          <a:lstStyle/>
          <a:p>
            <a:pPr>
              <a:defRPr/>
            </a:pPr>
            <a:r>
              <a:rPr lang="nl-NL" dirty="0"/>
              <a:t>Wetenswaardigheden</a:t>
            </a:r>
          </a:p>
        </p:txBody>
      </p:sp>
      <p:pic>
        <p:nvPicPr>
          <p:cNvPr id="25604" name="Picture 2">
            <a:extLst>
              <a:ext uri="{FF2B5EF4-FFF2-40B4-BE49-F238E27FC236}">
                <a16:creationId xmlns:a16="http://schemas.microsoft.com/office/drawing/2014/main" id="{FD56FE4D-6CD2-4350-869C-DCECA951E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6" y="3933825"/>
            <a:ext cx="2919413"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5" name="Picture 2">
            <a:extLst>
              <a:ext uri="{FF2B5EF4-FFF2-40B4-BE49-F238E27FC236}">
                <a16:creationId xmlns:a16="http://schemas.microsoft.com/office/drawing/2014/main" id="{028EDB44-55E2-46D3-91F1-EB616D09F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3" y="3922714"/>
            <a:ext cx="2570162" cy="192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A23CAF5-F58F-41CB-B892-701E8E21DF52}"/>
              </a:ext>
            </a:extLst>
          </p:cNvPr>
          <p:cNvSpPr>
            <a:spLocks noGrp="1"/>
          </p:cNvSpPr>
          <p:nvPr>
            <p:ph type="title"/>
          </p:nvPr>
        </p:nvSpPr>
        <p:spPr/>
        <p:txBody>
          <a:bodyPr/>
          <a:lstStyle/>
          <a:p>
            <a:pPr>
              <a:defRPr/>
            </a:pPr>
            <a:r>
              <a:rPr lang="nl-NL" dirty="0"/>
              <a:t>De Russische dwerghamster</a:t>
            </a:r>
          </a:p>
        </p:txBody>
      </p:sp>
      <p:pic>
        <p:nvPicPr>
          <p:cNvPr id="27651" name="Picture 4">
            <a:extLst>
              <a:ext uri="{FF2B5EF4-FFF2-40B4-BE49-F238E27FC236}">
                <a16:creationId xmlns:a16="http://schemas.microsoft.com/office/drawing/2014/main" id="{18DDC12F-B16A-46BC-98EA-4E3648CED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439" y="1989138"/>
            <a:ext cx="4618037" cy="348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471271E-BF17-4FC8-BE7F-D45B7EFB7A49}"/>
              </a:ext>
            </a:extLst>
          </p:cNvPr>
          <p:cNvSpPr>
            <a:spLocks noGrp="1"/>
          </p:cNvSpPr>
          <p:nvPr>
            <p:ph type="title"/>
          </p:nvPr>
        </p:nvSpPr>
        <p:spPr/>
        <p:txBody>
          <a:bodyPr>
            <a:normAutofit/>
          </a:bodyPr>
          <a:lstStyle/>
          <a:p>
            <a:r>
              <a:rPr lang="nl-NL" dirty="0"/>
              <a:t>Overige Zoogdieren – Les 1</a:t>
            </a:r>
          </a:p>
        </p:txBody>
      </p:sp>
      <p:sp>
        <p:nvSpPr>
          <p:cNvPr id="6" name="Tijdelijke aanduiding voor inhoud 5">
            <a:extLst>
              <a:ext uri="{FF2B5EF4-FFF2-40B4-BE49-F238E27FC236}">
                <a16:creationId xmlns:a16="http://schemas.microsoft.com/office/drawing/2014/main" id="{F56E3EAE-6593-47E1-A4E9-70D0888C9685}"/>
              </a:ext>
            </a:extLst>
          </p:cNvPr>
          <p:cNvSpPr>
            <a:spLocks noGrp="1"/>
          </p:cNvSpPr>
          <p:nvPr>
            <p:ph idx="1"/>
          </p:nvPr>
        </p:nvSpPr>
        <p:spPr/>
        <p:txBody>
          <a:bodyPr/>
          <a:lstStyle/>
          <a:p>
            <a:endParaRPr lang="nl-NL"/>
          </a:p>
        </p:txBody>
      </p:sp>
      <p:pic>
        <p:nvPicPr>
          <p:cNvPr id="8" name="Afbeelding 7">
            <a:extLst>
              <a:ext uri="{FF2B5EF4-FFF2-40B4-BE49-F238E27FC236}">
                <a16:creationId xmlns:a16="http://schemas.microsoft.com/office/drawing/2014/main" id="{4F95F5AB-6FAC-4512-A56B-27FE9BA585AB}"/>
              </a:ext>
            </a:extLst>
          </p:cNvPr>
          <p:cNvPicPr>
            <a:picLocks noChangeAspect="1"/>
          </p:cNvPicPr>
          <p:nvPr/>
        </p:nvPicPr>
        <p:blipFill>
          <a:blip r:embed="rId2"/>
          <a:stretch>
            <a:fillRect/>
          </a:stretch>
        </p:blipFill>
        <p:spPr>
          <a:xfrm>
            <a:off x="4398116" y="2316383"/>
            <a:ext cx="4319241" cy="2830383"/>
          </a:xfrm>
          <a:prstGeom prst="rect">
            <a:avLst/>
          </a:prstGeom>
        </p:spPr>
      </p:pic>
      <p:pic>
        <p:nvPicPr>
          <p:cNvPr id="9" name="Afbeelding 8" descr="poot.gif">
            <a:extLst>
              <a:ext uri="{FF2B5EF4-FFF2-40B4-BE49-F238E27FC236}">
                <a16:creationId xmlns:a16="http://schemas.microsoft.com/office/drawing/2014/main" id="{6B4F10C1-739E-49FC-97DE-6E9B29F851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8840046">
            <a:off x="437992" y="4185852"/>
            <a:ext cx="1592262"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920B4424-B543-4872-9CBF-D495F7D387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00" y="2003360"/>
            <a:ext cx="2011363" cy="200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el 1">
            <a:extLst>
              <a:ext uri="{FF2B5EF4-FFF2-40B4-BE49-F238E27FC236}">
                <a16:creationId xmlns:a16="http://schemas.microsoft.com/office/drawing/2014/main" id="{41E5A999-105F-4AEC-B4A4-073DE4059704}"/>
              </a:ext>
            </a:extLst>
          </p:cNvPr>
          <p:cNvSpPr txBox="1">
            <a:spLocks/>
          </p:cNvSpPr>
          <p:nvPr/>
        </p:nvSpPr>
        <p:spPr>
          <a:xfrm>
            <a:off x="3396343" y="5226420"/>
            <a:ext cx="6011091" cy="101745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a:lstStyle>
          <a:p>
            <a:pPr>
              <a:defRPr/>
            </a:pPr>
            <a:r>
              <a:rPr lang="nl-NL">
                <a:latin typeface="Arial Rounded MT Bold" pitchFamily="34" charset="0"/>
              </a:rPr>
              <a:t>Dwerghamsters</a:t>
            </a:r>
            <a:endParaRPr lang="nl-NL" dirty="0">
              <a:latin typeface="Arial Rounded MT Bold" pitchFamily="34" charset="0"/>
            </a:endParaRPr>
          </a:p>
        </p:txBody>
      </p:sp>
    </p:spTree>
    <p:extLst>
      <p:ext uri="{BB962C8B-B14F-4D97-AF65-F5344CB8AC3E}">
        <p14:creationId xmlns:p14="http://schemas.microsoft.com/office/powerpoint/2010/main" val="188021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inhoud 1">
            <a:extLst>
              <a:ext uri="{FF2B5EF4-FFF2-40B4-BE49-F238E27FC236}">
                <a16:creationId xmlns:a16="http://schemas.microsoft.com/office/drawing/2014/main" id="{DB9CFC02-72D8-41AE-BF0C-AECAEEB0060F}"/>
              </a:ext>
            </a:extLst>
          </p:cNvPr>
          <p:cNvSpPr>
            <a:spLocks noGrp="1"/>
          </p:cNvSpPr>
          <p:nvPr>
            <p:ph idx="1"/>
          </p:nvPr>
        </p:nvSpPr>
        <p:spPr/>
        <p:txBody>
          <a:bodyPr/>
          <a:lstStyle/>
          <a:p>
            <a:r>
              <a:rPr lang="nl-NL" altLang="nl-NL">
                <a:latin typeface="Arial" panose="020B0604020202020204" pitchFamily="34" charset="0"/>
                <a:cs typeface="Arial" panose="020B0604020202020204" pitchFamily="34" charset="0"/>
              </a:rPr>
              <a:t>Klasse:		Zoogdieren (</a:t>
            </a:r>
            <a:r>
              <a:rPr lang="nl-NL" altLang="nl-NL" i="1">
                <a:latin typeface="Arial" panose="020B0604020202020204" pitchFamily="34" charset="0"/>
                <a:cs typeface="Arial" panose="020B0604020202020204" pitchFamily="34" charset="0"/>
              </a:rPr>
              <a:t>Mammalia</a:t>
            </a:r>
            <a:r>
              <a:rPr lang="nl-NL" altLang="nl-NL">
                <a:latin typeface="Arial" panose="020B0604020202020204" pitchFamily="34" charset="0"/>
                <a:cs typeface="Arial" panose="020B0604020202020204" pitchFamily="34" charset="0"/>
              </a:rPr>
              <a:t>)</a:t>
            </a:r>
          </a:p>
          <a:p>
            <a:r>
              <a:rPr lang="nl-NL" altLang="nl-NL">
                <a:latin typeface="Arial" panose="020B0604020202020204" pitchFamily="34" charset="0"/>
                <a:cs typeface="Arial" panose="020B0604020202020204" pitchFamily="34" charset="0"/>
              </a:rPr>
              <a:t>Orde:		Knaagdieren (</a:t>
            </a:r>
            <a:r>
              <a:rPr lang="nl-NL" altLang="nl-NL" i="1">
                <a:latin typeface="Arial" panose="020B0604020202020204" pitchFamily="34" charset="0"/>
                <a:cs typeface="Arial" panose="020B0604020202020204" pitchFamily="34" charset="0"/>
              </a:rPr>
              <a:t>Rodentia</a:t>
            </a:r>
            <a:r>
              <a:rPr lang="nl-NL" altLang="nl-NL">
                <a:latin typeface="Arial" panose="020B0604020202020204" pitchFamily="34" charset="0"/>
                <a:cs typeface="Arial" panose="020B0604020202020204" pitchFamily="34" charset="0"/>
              </a:rPr>
              <a:t>)</a:t>
            </a:r>
          </a:p>
          <a:p>
            <a:r>
              <a:rPr lang="nl-NL" altLang="nl-NL">
                <a:latin typeface="Arial" panose="020B0604020202020204" pitchFamily="34" charset="0"/>
                <a:cs typeface="Arial" panose="020B0604020202020204" pitchFamily="34" charset="0"/>
              </a:rPr>
              <a:t>Familie:		Hamsters en woelmuisachtigen 				(</a:t>
            </a:r>
            <a:r>
              <a:rPr lang="nl-NL" altLang="nl-NL" i="1">
                <a:latin typeface="Arial" panose="020B0604020202020204" pitchFamily="34" charset="0"/>
                <a:cs typeface="Arial" panose="020B0604020202020204" pitchFamily="34" charset="0"/>
              </a:rPr>
              <a:t>Cricetidae</a:t>
            </a:r>
            <a:r>
              <a:rPr lang="nl-NL" altLang="nl-NL">
                <a:latin typeface="Arial" panose="020B0604020202020204" pitchFamily="34" charset="0"/>
                <a:cs typeface="Arial" panose="020B0604020202020204" pitchFamily="34" charset="0"/>
              </a:rPr>
              <a:t>)</a:t>
            </a:r>
          </a:p>
          <a:p>
            <a:r>
              <a:rPr lang="nl-NL" altLang="nl-NL">
                <a:latin typeface="Arial" panose="020B0604020202020204" pitchFamily="34" charset="0"/>
                <a:cs typeface="Arial" panose="020B0604020202020204" pitchFamily="34" charset="0"/>
              </a:rPr>
              <a:t>Geslacht:		Kortstaart dwerghamsters (</a:t>
            </a:r>
            <a:r>
              <a:rPr lang="nl-NL" altLang="nl-NL" i="1">
                <a:latin typeface="Arial" panose="020B0604020202020204" pitchFamily="34" charset="0"/>
                <a:cs typeface="Arial" panose="020B0604020202020204" pitchFamily="34" charset="0"/>
              </a:rPr>
              <a:t>Phodopus</a:t>
            </a:r>
            <a:r>
              <a:rPr lang="nl-NL" altLang="nl-NL">
                <a:latin typeface="Arial" panose="020B0604020202020204" pitchFamily="34" charset="0"/>
                <a:cs typeface="Arial" panose="020B0604020202020204" pitchFamily="34" charset="0"/>
              </a:rPr>
              <a:t>)</a:t>
            </a:r>
          </a:p>
          <a:p>
            <a:r>
              <a:rPr lang="nl-NL" altLang="nl-NL">
                <a:latin typeface="Arial" panose="020B0604020202020204" pitchFamily="34" charset="0"/>
                <a:cs typeface="Arial" panose="020B0604020202020204" pitchFamily="34" charset="0"/>
              </a:rPr>
              <a:t>Soort:	</a:t>
            </a:r>
            <a:r>
              <a:rPr lang="nl-NL" altLang="nl-NL" sz="2800">
                <a:latin typeface="Arial" panose="020B0604020202020204" pitchFamily="34" charset="0"/>
                <a:cs typeface="Arial" panose="020B0604020202020204" pitchFamily="34" charset="0"/>
              </a:rPr>
              <a:t>	</a:t>
            </a:r>
            <a:r>
              <a:rPr lang="nl-NL" altLang="nl-NL">
                <a:latin typeface="Arial" panose="020B0604020202020204" pitchFamily="34" charset="0"/>
                <a:cs typeface="Arial" panose="020B0604020202020204" pitchFamily="34" charset="0"/>
              </a:rPr>
              <a:t>Russische dwerghamster                               			(</a:t>
            </a:r>
            <a:r>
              <a:rPr lang="nl-NL" altLang="nl-NL" i="1">
                <a:latin typeface="Arial" panose="020B0604020202020204" pitchFamily="34" charset="0"/>
                <a:cs typeface="Arial" panose="020B0604020202020204" pitchFamily="34" charset="0"/>
              </a:rPr>
              <a:t>Phodopus sungorus</a:t>
            </a:r>
            <a:r>
              <a:rPr lang="nl-NL" altLang="nl-NL" sz="2800">
                <a:latin typeface="Arial" panose="020B0604020202020204" pitchFamily="34" charset="0"/>
                <a:cs typeface="Arial" panose="020B0604020202020204" pitchFamily="34" charset="0"/>
              </a:rPr>
              <a:t>)</a:t>
            </a:r>
          </a:p>
        </p:txBody>
      </p:sp>
      <p:sp>
        <p:nvSpPr>
          <p:cNvPr id="3" name="Titel 2">
            <a:extLst>
              <a:ext uri="{FF2B5EF4-FFF2-40B4-BE49-F238E27FC236}">
                <a16:creationId xmlns:a16="http://schemas.microsoft.com/office/drawing/2014/main" id="{3EAE0E0D-971A-4FDE-B483-86E1E1BAAD0A}"/>
              </a:ext>
            </a:extLst>
          </p:cNvPr>
          <p:cNvSpPr>
            <a:spLocks noGrp="1"/>
          </p:cNvSpPr>
          <p:nvPr>
            <p:ph type="title"/>
          </p:nvPr>
        </p:nvSpPr>
        <p:spPr/>
        <p:txBody>
          <a:bodyPr/>
          <a:lstStyle/>
          <a:p>
            <a:pPr>
              <a:defRPr/>
            </a:pPr>
            <a:r>
              <a:rPr lang="nl-NL" dirty="0">
                <a:latin typeface="Arial Rounded MT Bold" pitchFamily="34" charset="0"/>
              </a:rPr>
              <a:t>Taxonomie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9581078-6D12-48F3-97E2-DA4FBA637054}"/>
              </a:ext>
            </a:extLst>
          </p:cNvPr>
          <p:cNvSpPr>
            <a:spLocks noGrp="1"/>
          </p:cNvSpPr>
          <p:nvPr>
            <p:ph idx="1"/>
          </p:nvPr>
        </p:nvSpPr>
        <p:spPr>
          <a:xfrm>
            <a:off x="1981201" y="1481138"/>
            <a:ext cx="7643813" cy="4540250"/>
          </a:xfrm>
        </p:spPr>
        <p:txBody>
          <a:bodyPr/>
          <a:lstStyle/>
          <a:p>
            <a:pPr>
              <a:defRPr/>
            </a:pPr>
            <a:r>
              <a:rPr lang="nl-NL" sz="1400" dirty="0">
                <a:latin typeface="Arial" pitchFamily="34" charset="0"/>
                <a:cs typeface="Arial" pitchFamily="34" charset="0"/>
              </a:rPr>
              <a:t>Latijnse naam:			</a:t>
            </a:r>
            <a:r>
              <a:rPr lang="nl-NL" sz="1400" dirty="0" err="1">
                <a:latin typeface="Arial" pitchFamily="34" charset="0"/>
                <a:cs typeface="Arial" pitchFamily="34" charset="0"/>
              </a:rPr>
              <a:t>Phodopus</a:t>
            </a:r>
            <a:r>
              <a:rPr lang="nl-NL" sz="1400" dirty="0">
                <a:latin typeface="Arial" pitchFamily="34" charset="0"/>
                <a:cs typeface="Arial" pitchFamily="34" charset="0"/>
              </a:rPr>
              <a:t> </a:t>
            </a:r>
            <a:r>
              <a:rPr lang="nl-NL" sz="1400" dirty="0" err="1">
                <a:latin typeface="Arial" pitchFamily="34" charset="0"/>
                <a:cs typeface="Arial" pitchFamily="34" charset="0"/>
              </a:rPr>
              <a:t>sungorus</a:t>
            </a:r>
            <a:r>
              <a:rPr lang="nl-NL" sz="1400" dirty="0">
                <a:latin typeface="Arial" pitchFamily="34" charset="0"/>
                <a:cs typeface="Arial" pitchFamily="34" charset="0"/>
              </a:rPr>
              <a:t>		</a:t>
            </a:r>
          </a:p>
          <a:p>
            <a:pPr>
              <a:defRPr/>
            </a:pPr>
            <a:r>
              <a:rPr lang="nl-NL" sz="1400" dirty="0">
                <a:latin typeface="Arial" pitchFamily="34" charset="0"/>
                <a:cs typeface="Arial" pitchFamily="34" charset="0"/>
              </a:rPr>
              <a:t>Herbivoor, carnivoor, omnivoor: 	Herbivoor (af en toe dierlijke eiwitten)</a:t>
            </a:r>
          </a:p>
          <a:p>
            <a:pPr>
              <a:defRPr/>
            </a:pPr>
            <a:r>
              <a:rPr lang="nl-NL" sz="1400" dirty="0">
                <a:latin typeface="Arial" pitchFamily="34" charset="0"/>
                <a:cs typeface="Arial" pitchFamily="34" charset="0"/>
              </a:rPr>
              <a:t>Grootte:			7-8 cm</a:t>
            </a:r>
          </a:p>
          <a:p>
            <a:pPr>
              <a:defRPr/>
            </a:pPr>
            <a:r>
              <a:rPr lang="nl-NL" sz="1400" dirty="0">
                <a:latin typeface="Arial" pitchFamily="34" charset="0"/>
                <a:cs typeface="Arial" pitchFamily="34" charset="0"/>
              </a:rPr>
              <a:t>Gewicht:			45-55 gram 	</a:t>
            </a:r>
          </a:p>
          <a:p>
            <a:pPr>
              <a:defRPr/>
            </a:pPr>
            <a:r>
              <a:rPr lang="nl-NL" sz="1400" dirty="0">
                <a:latin typeface="Arial" pitchFamily="34" charset="0"/>
                <a:cs typeface="Arial" pitchFamily="34" charset="0"/>
              </a:rPr>
              <a:t>Levensverwachting:		2 jaar				</a:t>
            </a:r>
          </a:p>
          <a:p>
            <a:pPr>
              <a:defRPr/>
            </a:pPr>
            <a:r>
              <a:rPr lang="nl-NL" sz="1400" dirty="0">
                <a:latin typeface="Arial" pitchFamily="34" charset="0"/>
                <a:cs typeface="Arial" pitchFamily="34" charset="0"/>
              </a:rPr>
              <a:t>Huisvesting:			Alleen of in fokkoppel</a:t>
            </a:r>
          </a:p>
          <a:p>
            <a:pPr marL="109537" indent="0">
              <a:buNone/>
              <a:defRPr/>
            </a:pPr>
            <a:r>
              <a:rPr lang="nl-NL" sz="1400" dirty="0">
                <a:latin typeface="Arial" pitchFamily="34" charset="0"/>
                <a:cs typeface="Arial" pitchFamily="34" charset="0"/>
              </a:rPr>
              <a:t>				</a:t>
            </a:r>
          </a:p>
          <a:p>
            <a:pPr>
              <a:defRPr/>
            </a:pPr>
            <a:r>
              <a:rPr lang="nl-NL" sz="1400" dirty="0">
                <a:latin typeface="Arial" pitchFamily="34" charset="0"/>
                <a:cs typeface="Arial" pitchFamily="34" charset="0"/>
              </a:rPr>
              <a:t>Leeftijd geslachtsrijp:		5 weken	</a:t>
            </a:r>
          </a:p>
          <a:p>
            <a:pPr>
              <a:defRPr/>
            </a:pPr>
            <a:r>
              <a:rPr lang="nl-NL" sz="1400" dirty="0">
                <a:latin typeface="Arial" pitchFamily="34" charset="0"/>
                <a:cs typeface="Arial" pitchFamily="34" charset="0"/>
              </a:rPr>
              <a:t>Leeftijd </a:t>
            </a:r>
            <a:r>
              <a:rPr lang="nl-NL" sz="1400" dirty="0" err="1">
                <a:latin typeface="Arial" pitchFamily="34" charset="0"/>
                <a:cs typeface="Arial" pitchFamily="34" charset="0"/>
              </a:rPr>
              <a:t>fokrijp</a:t>
            </a:r>
            <a:r>
              <a:rPr lang="nl-NL" sz="1400" dirty="0">
                <a:latin typeface="Arial" pitchFamily="34" charset="0"/>
                <a:cs typeface="Arial" pitchFamily="34" charset="0"/>
              </a:rPr>
              <a:t>:			3 maanden	</a:t>
            </a:r>
          </a:p>
          <a:p>
            <a:pPr>
              <a:defRPr/>
            </a:pPr>
            <a:r>
              <a:rPr lang="nl-NL" sz="1400" dirty="0">
                <a:latin typeface="Arial" pitchFamily="34" charset="0"/>
                <a:cs typeface="Arial" pitchFamily="34" charset="0"/>
              </a:rPr>
              <a:t>Bronstig om de:			4-5 dagen		</a:t>
            </a:r>
          </a:p>
          <a:p>
            <a:pPr>
              <a:defRPr/>
            </a:pPr>
            <a:r>
              <a:rPr lang="nl-NL" sz="1400" dirty="0">
                <a:latin typeface="Arial" pitchFamily="34" charset="0"/>
                <a:cs typeface="Arial" pitchFamily="34" charset="0"/>
              </a:rPr>
              <a:t>Draagtijd:			16-21 dagen			</a:t>
            </a:r>
          </a:p>
          <a:p>
            <a:pPr>
              <a:defRPr/>
            </a:pPr>
            <a:r>
              <a:rPr lang="nl-NL" sz="1400" dirty="0">
                <a:latin typeface="Arial" pitchFamily="34" charset="0"/>
                <a:cs typeface="Arial" pitchFamily="34" charset="0"/>
              </a:rPr>
              <a:t>Worpgrootte:			1-12 (gem. 5-7)		</a:t>
            </a:r>
          </a:p>
          <a:p>
            <a:pPr>
              <a:defRPr/>
            </a:pPr>
            <a:r>
              <a:rPr lang="nl-NL" sz="1400" dirty="0">
                <a:latin typeface="Arial" pitchFamily="34" charset="0"/>
                <a:cs typeface="Arial" pitchFamily="34" charset="0"/>
              </a:rPr>
              <a:t>Jongen zijn:			Nestblijvers</a:t>
            </a:r>
          </a:p>
          <a:p>
            <a:pPr>
              <a:defRPr/>
            </a:pPr>
            <a:r>
              <a:rPr lang="nl-NL" sz="1400" dirty="0">
                <a:latin typeface="Arial" pitchFamily="34" charset="0"/>
                <a:cs typeface="Arial" pitchFamily="34" charset="0"/>
              </a:rPr>
              <a:t>Speenleeftijd: 			3 weken (pas met 4-5 weken naar nieuwe eigenaar)</a:t>
            </a:r>
            <a:endParaRPr lang="nl-NL" sz="1400" dirty="0"/>
          </a:p>
        </p:txBody>
      </p:sp>
      <p:sp>
        <p:nvSpPr>
          <p:cNvPr id="3" name="Titel 2">
            <a:extLst>
              <a:ext uri="{FF2B5EF4-FFF2-40B4-BE49-F238E27FC236}">
                <a16:creationId xmlns:a16="http://schemas.microsoft.com/office/drawing/2014/main" id="{BF268F27-9962-4486-9C15-0CF2F16425B6}"/>
              </a:ext>
            </a:extLst>
          </p:cNvPr>
          <p:cNvSpPr>
            <a:spLocks noGrp="1"/>
          </p:cNvSpPr>
          <p:nvPr>
            <p:ph type="title"/>
          </p:nvPr>
        </p:nvSpPr>
        <p:spPr>
          <a:xfrm>
            <a:off x="2063552" y="303993"/>
            <a:ext cx="8435280" cy="1143000"/>
          </a:xfrm>
        </p:spPr>
        <p:txBody>
          <a:bodyPr/>
          <a:lstStyle/>
          <a:p>
            <a:pPr>
              <a:defRPr/>
            </a:pPr>
            <a:r>
              <a:rPr lang="nl-NL" dirty="0">
                <a:latin typeface="Arial Rounded MT Bold" pitchFamily="34" charset="0"/>
              </a:rPr>
              <a:t>In het kort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3C6703B-A40C-4F3C-844E-B50F202B3779}"/>
              </a:ext>
            </a:extLst>
          </p:cNvPr>
          <p:cNvSpPr>
            <a:spLocks noGrp="1"/>
          </p:cNvSpPr>
          <p:nvPr>
            <p:ph type="title"/>
          </p:nvPr>
        </p:nvSpPr>
        <p:spPr/>
        <p:txBody>
          <a:bodyPr/>
          <a:lstStyle/>
          <a:p>
            <a:pPr>
              <a:defRPr/>
            </a:pPr>
            <a:r>
              <a:rPr lang="nl-NL" dirty="0">
                <a:latin typeface="Arial Rounded MT Bold" pitchFamily="34" charset="0"/>
              </a:rPr>
              <a:t>Anatomie </a:t>
            </a:r>
          </a:p>
        </p:txBody>
      </p:sp>
      <p:pic>
        <p:nvPicPr>
          <p:cNvPr id="30723" name="Afbeelding 1">
            <a:extLst>
              <a:ext uri="{FF2B5EF4-FFF2-40B4-BE49-F238E27FC236}">
                <a16:creationId xmlns:a16="http://schemas.microsoft.com/office/drawing/2014/main" id="{B30E79FD-73E6-418A-924F-B743E9B419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61163" y="1557338"/>
            <a:ext cx="32004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Afbeelding 3">
            <a:extLst>
              <a:ext uri="{FF2B5EF4-FFF2-40B4-BE49-F238E27FC236}">
                <a16:creationId xmlns:a16="http://schemas.microsoft.com/office/drawing/2014/main" id="{0D58A63A-BE0E-41BD-99A6-A440501DC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4746625"/>
            <a:ext cx="25463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Afbeelding 4">
            <a:extLst>
              <a:ext uri="{FF2B5EF4-FFF2-40B4-BE49-F238E27FC236}">
                <a16:creationId xmlns:a16="http://schemas.microsoft.com/office/drawing/2014/main" id="{17447DC2-4799-4ABD-89D7-6955B9DC24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83564" y="4746626"/>
            <a:ext cx="2344737"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Afbeelding 6">
            <a:extLst>
              <a:ext uri="{FF2B5EF4-FFF2-40B4-BE49-F238E27FC236}">
                <a16:creationId xmlns:a16="http://schemas.microsoft.com/office/drawing/2014/main" id="{F0CD22AA-77B9-402F-9DA7-8EF5A7CA5B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03389" y="1425575"/>
            <a:ext cx="4675187"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36506-F10E-4DBB-AE29-8DADC9A47F06}"/>
              </a:ext>
            </a:extLst>
          </p:cNvPr>
          <p:cNvSpPr>
            <a:spLocks noGrp="1"/>
          </p:cNvSpPr>
          <p:nvPr>
            <p:ph type="title"/>
          </p:nvPr>
        </p:nvSpPr>
        <p:spPr/>
        <p:txBody>
          <a:bodyPr/>
          <a:lstStyle/>
          <a:p>
            <a:r>
              <a:rPr lang="nl-NL" dirty="0"/>
              <a:t>Hybride</a:t>
            </a:r>
          </a:p>
        </p:txBody>
      </p:sp>
      <p:sp>
        <p:nvSpPr>
          <p:cNvPr id="3" name="Tijdelijke aanduiding voor inhoud 2">
            <a:extLst>
              <a:ext uri="{FF2B5EF4-FFF2-40B4-BE49-F238E27FC236}">
                <a16:creationId xmlns:a16="http://schemas.microsoft.com/office/drawing/2014/main" id="{144D4A63-AE48-4358-9582-FC4C54F088BD}"/>
              </a:ext>
            </a:extLst>
          </p:cNvPr>
          <p:cNvSpPr>
            <a:spLocks noGrp="1"/>
          </p:cNvSpPr>
          <p:nvPr>
            <p:ph idx="1"/>
          </p:nvPr>
        </p:nvSpPr>
        <p:spPr/>
        <p:txBody>
          <a:bodyPr/>
          <a:lstStyle/>
          <a:p>
            <a:r>
              <a:rPr lang="nl-NL" dirty="0"/>
              <a:t>Kruising tussen een Rus en </a:t>
            </a:r>
            <a:r>
              <a:rPr lang="nl-NL" dirty="0" err="1"/>
              <a:t>Campbelli</a:t>
            </a:r>
            <a:r>
              <a:rPr lang="nl-NL" dirty="0"/>
              <a:t> </a:t>
            </a:r>
          </a:p>
          <a:p>
            <a:endParaRPr lang="nl-NL" dirty="0"/>
          </a:p>
          <a:p>
            <a:r>
              <a:rPr lang="nl-NL" dirty="0"/>
              <a:t>Vertoont eigenschappen van beide soorten</a:t>
            </a:r>
          </a:p>
        </p:txBody>
      </p:sp>
    </p:spTree>
    <p:extLst>
      <p:ext uri="{BB962C8B-B14F-4D97-AF65-F5344CB8AC3E}">
        <p14:creationId xmlns:p14="http://schemas.microsoft.com/office/powerpoint/2010/main" val="2126111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4AB9EF-8D15-4372-9881-8CB67D5E0CF9}"/>
              </a:ext>
            </a:extLst>
          </p:cNvPr>
          <p:cNvSpPr>
            <a:spLocks noGrp="1"/>
          </p:cNvSpPr>
          <p:nvPr>
            <p:ph type="title"/>
          </p:nvPr>
        </p:nvSpPr>
        <p:spPr/>
        <p:txBody>
          <a:bodyPr/>
          <a:lstStyle/>
          <a:p>
            <a:r>
              <a:rPr lang="nl-NL" dirty="0"/>
              <a:t>Opdracht 1</a:t>
            </a:r>
          </a:p>
        </p:txBody>
      </p:sp>
      <p:sp>
        <p:nvSpPr>
          <p:cNvPr id="3" name="Tijdelijke aanduiding voor inhoud 2">
            <a:extLst>
              <a:ext uri="{FF2B5EF4-FFF2-40B4-BE49-F238E27FC236}">
                <a16:creationId xmlns:a16="http://schemas.microsoft.com/office/drawing/2014/main" id="{242C441C-A25C-4545-8A1F-8FAFDB5DF177}"/>
              </a:ext>
            </a:extLst>
          </p:cNvPr>
          <p:cNvSpPr>
            <a:spLocks noGrp="1"/>
          </p:cNvSpPr>
          <p:nvPr>
            <p:ph idx="1"/>
          </p:nvPr>
        </p:nvSpPr>
        <p:spPr/>
        <p:txBody>
          <a:bodyPr/>
          <a:lstStyle/>
          <a:p>
            <a:r>
              <a:rPr lang="nl-NL" dirty="0"/>
              <a:t>Zowel de Russische als de </a:t>
            </a:r>
            <a:r>
              <a:rPr lang="nl-NL" dirty="0" err="1"/>
              <a:t>Campbelli</a:t>
            </a:r>
            <a:r>
              <a:rPr lang="nl-NL" dirty="0"/>
              <a:t> dwerghamster komen in verschillende kleurslagen voor. Zoek voor beide hamsters de kleurslagen op én zoek een foto van de kleurslag. </a:t>
            </a:r>
          </a:p>
          <a:p>
            <a:endParaRPr lang="nl-NL" dirty="0"/>
          </a:p>
          <a:p>
            <a:r>
              <a:rPr lang="nl-NL" dirty="0"/>
              <a:t>Verwerk dit op een manier naar keus (</a:t>
            </a:r>
            <a:r>
              <a:rPr lang="nl-NL" dirty="0" err="1"/>
              <a:t>Kahoot</a:t>
            </a:r>
            <a:r>
              <a:rPr lang="nl-NL" dirty="0"/>
              <a:t> / Folder / </a:t>
            </a:r>
            <a:r>
              <a:rPr lang="nl-NL" dirty="0" err="1"/>
              <a:t>Powerpoint</a:t>
            </a:r>
            <a:r>
              <a:rPr lang="nl-NL" dirty="0"/>
              <a:t> / Poster)</a:t>
            </a:r>
          </a:p>
          <a:p>
            <a:endParaRPr lang="nl-NL" dirty="0"/>
          </a:p>
          <a:p>
            <a:r>
              <a:rPr lang="nl-NL" dirty="0"/>
              <a:t>Tijd: 45 minuten</a:t>
            </a:r>
          </a:p>
        </p:txBody>
      </p:sp>
    </p:spTree>
    <p:extLst>
      <p:ext uri="{BB962C8B-B14F-4D97-AF65-F5344CB8AC3E}">
        <p14:creationId xmlns:p14="http://schemas.microsoft.com/office/powerpoint/2010/main" val="520230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2C1AADA-65D5-49E6-95DE-058C30AAEEBE}"/>
              </a:ext>
            </a:extLst>
          </p:cNvPr>
          <p:cNvSpPr>
            <a:spLocks noGrp="1"/>
          </p:cNvSpPr>
          <p:nvPr>
            <p:ph type="title"/>
          </p:nvPr>
        </p:nvSpPr>
        <p:spPr/>
        <p:txBody>
          <a:bodyPr/>
          <a:lstStyle/>
          <a:p>
            <a:pPr>
              <a:defRPr/>
            </a:pPr>
            <a:r>
              <a:rPr lang="nl-NL" dirty="0"/>
              <a:t>Dwerghamster-informatie</a:t>
            </a:r>
          </a:p>
        </p:txBody>
      </p:sp>
      <p:pic>
        <p:nvPicPr>
          <p:cNvPr id="33795" name="Picture 3">
            <a:extLst>
              <a:ext uri="{FF2B5EF4-FFF2-40B4-BE49-F238E27FC236}">
                <a16:creationId xmlns:a16="http://schemas.microsoft.com/office/drawing/2014/main" id="{CD84B72E-590B-4D1A-AAA1-9AB93EC01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1557339"/>
            <a:ext cx="6191250"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inhoud 3">
            <a:extLst>
              <a:ext uri="{FF2B5EF4-FFF2-40B4-BE49-F238E27FC236}">
                <a16:creationId xmlns:a16="http://schemas.microsoft.com/office/drawing/2014/main" id="{C77737E3-17C4-4BDB-9E5D-80A907A552B8}"/>
              </a:ext>
            </a:extLst>
          </p:cNvPr>
          <p:cNvSpPr>
            <a:spLocks noGrp="1"/>
          </p:cNvSpPr>
          <p:nvPr>
            <p:ph idx="1"/>
          </p:nvPr>
        </p:nvSpPr>
        <p:spPr/>
        <p:txBody>
          <a:bodyPr>
            <a:normAutofit lnSpcReduction="10000"/>
          </a:bodyPr>
          <a:lstStyle/>
          <a:p>
            <a:r>
              <a:rPr lang="nl-NL" altLang="nl-NL" dirty="0"/>
              <a:t>Dwerghamsters zijn vooral nacht-actief, maar kunnen leren hun ritme aan te passen</a:t>
            </a:r>
            <a:br>
              <a:rPr lang="nl-NL" altLang="nl-NL" dirty="0"/>
            </a:br>
            <a:endParaRPr lang="nl-NL" altLang="nl-NL" dirty="0"/>
          </a:p>
          <a:p>
            <a:r>
              <a:rPr lang="nl-NL" altLang="nl-NL" dirty="0"/>
              <a:t>Ze worden sowieso overdag wel eens wakker en zijn dan ook een korte periode actief</a:t>
            </a:r>
            <a:br>
              <a:rPr lang="nl-NL" altLang="nl-NL" dirty="0"/>
            </a:br>
            <a:endParaRPr lang="nl-NL" altLang="nl-NL" dirty="0"/>
          </a:p>
          <a:p>
            <a:r>
              <a:rPr lang="nl-NL" altLang="nl-NL" dirty="0"/>
              <a:t>Ze zijn erg beweeglijk en nieuwsgierig</a:t>
            </a:r>
            <a:br>
              <a:rPr lang="nl-NL" altLang="nl-NL" dirty="0"/>
            </a:br>
            <a:endParaRPr lang="nl-NL" altLang="nl-NL" dirty="0"/>
          </a:p>
          <a:p>
            <a:r>
              <a:rPr lang="nl-NL" altLang="nl-NL" dirty="0"/>
              <a:t>Dwerghamsters (mits goed gesocialiseerd en goed gefokt) zullen niet zo snel bijten, hooguit aan je vinger knabbelen. </a:t>
            </a:r>
            <a:br>
              <a:rPr lang="nl-NL" altLang="nl-NL" dirty="0"/>
            </a:br>
            <a:endParaRPr lang="nl-NL" altLang="nl-NL" dirty="0"/>
          </a:p>
          <a:p>
            <a:endParaRPr lang="nl-NL" altLang="nl-NL" dirty="0"/>
          </a:p>
        </p:txBody>
      </p:sp>
      <p:sp>
        <p:nvSpPr>
          <p:cNvPr id="3" name="Titel 2">
            <a:extLst>
              <a:ext uri="{FF2B5EF4-FFF2-40B4-BE49-F238E27FC236}">
                <a16:creationId xmlns:a16="http://schemas.microsoft.com/office/drawing/2014/main" id="{4395F0C1-A8C6-4A0A-BD21-E43D1225021D}"/>
              </a:ext>
            </a:extLst>
          </p:cNvPr>
          <p:cNvSpPr>
            <a:spLocks noGrp="1"/>
          </p:cNvSpPr>
          <p:nvPr>
            <p:ph type="title"/>
          </p:nvPr>
        </p:nvSpPr>
        <p:spPr/>
        <p:txBody>
          <a:bodyPr/>
          <a:lstStyle/>
          <a:p>
            <a:pPr>
              <a:defRPr/>
            </a:pPr>
            <a:r>
              <a:rPr lang="nl-NL" dirty="0">
                <a:latin typeface="Arial Rounded MT Bold" panose="020F0704030504030204" pitchFamily="34" charset="0"/>
              </a:rPr>
              <a:t>Lichaamstaal en gedrag</a:t>
            </a:r>
          </a:p>
        </p:txBody>
      </p:sp>
      <p:pic>
        <p:nvPicPr>
          <p:cNvPr id="34820" name="Afbeelding 1">
            <a:extLst>
              <a:ext uri="{FF2B5EF4-FFF2-40B4-BE49-F238E27FC236}">
                <a16:creationId xmlns:a16="http://schemas.microsoft.com/office/drawing/2014/main" id="{A487E39E-5D88-415D-92F9-B6080380E5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52941" y="4799275"/>
            <a:ext cx="216217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ADD2BA66-1654-4B11-A312-8B50C62F3D66}"/>
              </a:ext>
            </a:extLst>
          </p:cNvPr>
          <p:cNvSpPr>
            <a:spLocks noGrp="1"/>
          </p:cNvSpPr>
          <p:nvPr>
            <p:ph idx="1"/>
          </p:nvPr>
        </p:nvSpPr>
        <p:spPr/>
        <p:txBody>
          <a:bodyPr>
            <a:normAutofit lnSpcReduction="10000"/>
          </a:bodyPr>
          <a:lstStyle/>
          <a:p>
            <a:pPr>
              <a:defRPr/>
            </a:pPr>
            <a:r>
              <a:rPr lang="nl-NL" dirty="0"/>
              <a:t>Een nieuwsgierige hamster zal op de achterpoten rechtop staan en proberen zo ver mogelijk te kijken. Ook spitsen ze de oren naar voren om zo de geluiden beter op te vangen. De Russische hamsters heeft gevouwen oren, die  dan recht op gaan staan</a:t>
            </a:r>
          </a:p>
          <a:p>
            <a:pPr marL="109537" indent="0">
              <a:buNone/>
              <a:defRPr/>
            </a:pPr>
            <a:endParaRPr lang="nl-NL" dirty="0"/>
          </a:p>
          <a:p>
            <a:pPr>
              <a:defRPr/>
            </a:pPr>
            <a:r>
              <a:rPr lang="nl-NL" dirty="0"/>
              <a:t>Wassen is een teken van ontspanning</a:t>
            </a:r>
            <a:br>
              <a:rPr lang="nl-NL" dirty="0"/>
            </a:br>
            <a:endParaRPr lang="nl-NL" dirty="0"/>
          </a:p>
          <a:p>
            <a:pPr>
              <a:defRPr/>
            </a:pPr>
            <a:r>
              <a:rPr lang="nl-NL" dirty="0"/>
              <a:t>Snel wassen kan echter een teken van stress of onzekerheid zijn</a:t>
            </a:r>
          </a:p>
          <a:p>
            <a:pPr marL="109537" indent="0">
              <a:buNone/>
              <a:defRPr/>
            </a:pPr>
            <a:br>
              <a:rPr lang="nl-NL" dirty="0"/>
            </a:br>
            <a:endParaRPr lang="nl-NL" dirty="0"/>
          </a:p>
          <a:p>
            <a:pPr>
              <a:defRPr/>
            </a:pPr>
            <a:endParaRPr lang="nl-NL" dirty="0"/>
          </a:p>
        </p:txBody>
      </p:sp>
      <p:sp>
        <p:nvSpPr>
          <p:cNvPr id="3" name="Titel 2">
            <a:extLst>
              <a:ext uri="{FF2B5EF4-FFF2-40B4-BE49-F238E27FC236}">
                <a16:creationId xmlns:a16="http://schemas.microsoft.com/office/drawing/2014/main" id="{F893E5B1-AD63-4555-83A5-4428ADC41EA9}"/>
              </a:ext>
            </a:extLst>
          </p:cNvPr>
          <p:cNvSpPr>
            <a:spLocks noGrp="1"/>
          </p:cNvSpPr>
          <p:nvPr>
            <p:ph type="title"/>
          </p:nvPr>
        </p:nvSpPr>
        <p:spPr/>
        <p:txBody>
          <a:bodyPr/>
          <a:lstStyle/>
          <a:p>
            <a:pPr>
              <a:defRPr/>
            </a:pPr>
            <a:r>
              <a:rPr lang="nl-NL" dirty="0">
                <a:latin typeface="Arial Rounded MT Bold" panose="020F0704030504030204" pitchFamily="34" charset="0"/>
              </a:rPr>
              <a:t>Lichaamstaal en gedrag</a:t>
            </a:r>
          </a:p>
        </p:txBody>
      </p:sp>
      <p:pic>
        <p:nvPicPr>
          <p:cNvPr id="35844" name="Afbeelding 1">
            <a:extLst>
              <a:ext uri="{FF2B5EF4-FFF2-40B4-BE49-F238E27FC236}">
                <a16:creationId xmlns:a16="http://schemas.microsoft.com/office/drawing/2014/main" id="{7D0829AB-47DD-467C-9374-5B85860D2B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75501" y="5395914"/>
            <a:ext cx="2024063"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inhoud 3">
            <a:extLst>
              <a:ext uri="{FF2B5EF4-FFF2-40B4-BE49-F238E27FC236}">
                <a16:creationId xmlns:a16="http://schemas.microsoft.com/office/drawing/2014/main" id="{80BECBCE-E65F-4063-8700-26E2E8474843}"/>
              </a:ext>
            </a:extLst>
          </p:cNvPr>
          <p:cNvSpPr>
            <a:spLocks noGrp="1"/>
          </p:cNvSpPr>
          <p:nvPr>
            <p:ph idx="1"/>
          </p:nvPr>
        </p:nvSpPr>
        <p:spPr>
          <a:xfrm>
            <a:off x="1981200" y="1481138"/>
            <a:ext cx="8362950" cy="4684712"/>
          </a:xfrm>
        </p:spPr>
        <p:txBody>
          <a:bodyPr/>
          <a:lstStyle/>
          <a:p>
            <a:r>
              <a:rPr lang="nl-NL" altLang="nl-NL" dirty="0"/>
              <a:t>Een angstig dier maakt zich klein (drukt lichaam tegen de grond) en zal bij grote angst/stress zich op de rug laten vallen en gaan krijsen </a:t>
            </a:r>
            <a:br>
              <a:rPr lang="nl-NL" altLang="nl-NL" dirty="0"/>
            </a:br>
            <a:endParaRPr lang="nl-NL" altLang="nl-NL" dirty="0"/>
          </a:p>
          <a:p>
            <a:r>
              <a:rPr lang="nl-NL" altLang="nl-NL" dirty="0"/>
              <a:t>Met zijn voorpootjes kan een hamster je hand of een soortgenoot wegduwen, dit kan bij hamsters onderling een voorbode van een conflict zijn</a:t>
            </a:r>
            <a:br>
              <a:rPr lang="nl-NL" altLang="nl-NL" dirty="0"/>
            </a:br>
            <a:endParaRPr lang="nl-NL" altLang="nl-NL" dirty="0"/>
          </a:p>
          <a:p>
            <a:r>
              <a:rPr lang="nl-NL" altLang="nl-NL" dirty="0"/>
              <a:t>Op de Chinees na, zijn dwerghamsters geen goede klimmers en kunnen slecht diepte zien (ze laten zich dan gewoon vallen)</a:t>
            </a:r>
            <a:br>
              <a:rPr lang="nl-NL" altLang="nl-NL" dirty="0"/>
            </a:br>
            <a:endParaRPr lang="nl-NL" altLang="nl-NL" dirty="0"/>
          </a:p>
          <a:p>
            <a:endParaRPr lang="nl-NL" altLang="nl-NL" dirty="0"/>
          </a:p>
        </p:txBody>
      </p:sp>
      <p:sp>
        <p:nvSpPr>
          <p:cNvPr id="3" name="Titel 2">
            <a:extLst>
              <a:ext uri="{FF2B5EF4-FFF2-40B4-BE49-F238E27FC236}">
                <a16:creationId xmlns:a16="http://schemas.microsoft.com/office/drawing/2014/main" id="{2AFEE58E-4A7D-4122-972C-6C7A51267F0A}"/>
              </a:ext>
            </a:extLst>
          </p:cNvPr>
          <p:cNvSpPr>
            <a:spLocks noGrp="1"/>
          </p:cNvSpPr>
          <p:nvPr>
            <p:ph type="title"/>
          </p:nvPr>
        </p:nvSpPr>
        <p:spPr/>
        <p:txBody>
          <a:bodyPr/>
          <a:lstStyle/>
          <a:p>
            <a:pPr>
              <a:defRPr/>
            </a:pPr>
            <a:r>
              <a:rPr lang="nl-NL" dirty="0">
                <a:latin typeface="Arial Rounded MT Bold" panose="020F0704030504030204" pitchFamily="34" charset="0"/>
              </a:rPr>
              <a:t>Lichaamstaal en gedrag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inhoud 1">
            <a:extLst>
              <a:ext uri="{FF2B5EF4-FFF2-40B4-BE49-F238E27FC236}">
                <a16:creationId xmlns:a16="http://schemas.microsoft.com/office/drawing/2014/main" id="{8CAA999F-B036-4203-98DA-D07852750A72}"/>
              </a:ext>
            </a:extLst>
          </p:cNvPr>
          <p:cNvSpPr>
            <a:spLocks noGrp="1"/>
          </p:cNvSpPr>
          <p:nvPr>
            <p:ph idx="1"/>
          </p:nvPr>
        </p:nvSpPr>
        <p:spPr/>
        <p:txBody>
          <a:bodyPr/>
          <a:lstStyle/>
          <a:p>
            <a:endParaRPr lang="nl-NL" altLang="nl-NL" dirty="0"/>
          </a:p>
          <a:p>
            <a:r>
              <a:rPr lang="nl-NL" altLang="nl-NL" dirty="0"/>
              <a:t>Door middel van lichaamstaal, geur en geluid. Een hele belangrijke rol bij de communicatie van hamstertjes speelt de </a:t>
            </a:r>
            <a:r>
              <a:rPr lang="nl-NL" altLang="nl-NL" b="1" dirty="0"/>
              <a:t>geur</a:t>
            </a:r>
            <a:r>
              <a:rPr lang="nl-NL" altLang="nl-NL" dirty="0"/>
              <a:t> van de dieren.</a:t>
            </a:r>
            <a:br>
              <a:rPr lang="nl-NL" altLang="nl-NL" dirty="0"/>
            </a:br>
            <a:endParaRPr lang="nl-NL" altLang="nl-NL" dirty="0"/>
          </a:p>
          <a:p>
            <a:r>
              <a:rPr lang="nl-NL" altLang="nl-NL" dirty="0"/>
              <a:t>Geurklier op de buik, vooral mannetjes</a:t>
            </a:r>
            <a:br>
              <a:rPr lang="nl-NL" altLang="nl-NL" dirty="0"/>
            </a:br>
            <a:endParaRPr lang="nl-NL" altLang="nl-NL" dirty="0"/>
          </a:p>
        </p:txBody>
      </p:sp>
      <p:sp>
        <p:nvSpPr>
          <p:cNvPr id="3" name="Titel 2">
            <a:extLst>
              <a:ext uri="{FF2B5EF4-FFF2-40B4-BE49-F238E27FC236}">
                <a16:creationId xmlns:a16="http://schemas.microsoft.com/office/drawing/2014/main" id="{38AAACA4-4E3F-4B86-9E41-2CC1B289F3B2}"/>
              </a:ext>
            </a:extLst>
          </p:cNvPr>
          <p:cNvSpPr>
            <a:spLocks noGrp="1"/>
          </p:cNvSpPr>
          <p:nvPr>
            <p:ph type="title"/>
          </p:nvPr>
        </p:nvSpPr>
        <p:spPr/>
        <p:txBody>
          <a:bodyPr/>
          <a:lstStyle/>
          <a:p>
            <a:pPr>
              <a:defRPr/>
            </a:pPr>
            <a:r>
              <a:rPr lang="nl-NL" dirty="0"/>
              <a:t>Communicatie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inhoud 1">
            <a:extLst>
              <a:ext uri="{FF2B5EF4-FFF2-40B4-BE49-F238E27FC236}">
                <a16:creationId xmlns:a16="http://schemas.microsoft.com/office/drawing/2014/main" id="{5FB992C9-AACD-44D6-AC68-807EA44E0FB1}"/>
              </a:ext>
            </a:extLst>
          </p:cNvPr>
          <p:cNvSpPr>
            <a:spLocks noGrp="1"/>
          </p:cNvSpPr>
          <p:nvPr>
            <p:ph idx="1"/>
          </p:nvPr>
        </p:nvSpPr>
        <p:spPr/>
        <p:txBody>
          <a:bodyPr/>
          <a:lstStyle/>
          <a:p>
            <a:pPr>
              <a:defRPr/>
            </a:pPr>
            <a:r>
              <a:rPr lang="nl-NL" altLang="nl-NL" dirty="0"/>
              <a:t>Russische dwerghamster (bekendste)</a:t>
            </a:r>
          </a:p>
          <a:p>
            <a:pPr marL="109537" indent="0">
              <a:buNone/>
              <a:defRPr/>
            </a:pPr>
            <a:endParaRPr lang="nl-NL" altLang="nl-NL" dirty="0"/>
          </a:p>
          <a:p>
            <a:pPr>
              <a:defRPr/>
            </a:pPr>
            <a:r>
              <a:rPr lang="nl-NL" altLang="nl-NL" dirty="0" err="1"/>
              <a:t>Campbelli</a:t>
            </a:r>
            <a:r>
              <a:rPr lang="nl-NL" altLang="nl-NL" dirty="0"/>
              <a:t> dwerghamster</a:t>
            </a:r>
          </a:p>
          <a:p>
            <a:pPr>
              <a:defRPr/>
            </a:pPr>
            <a:r>
              <a:rPr lang="nl-NL" altLang="nl-NL" dirty="0" err="1"/>
              <a:t>Roborovski</a:t>
            </a:r>
            <a:r>
              <a:rPr lang="nl-NL" altLang="nl-NL" dirty="0"/>
              <a:t> dwerghamster</a:t>
            </a:r>
          </a:p>
          <a:p>
            <a:pPr>
              <a:defRPr/>
            </a:pPr>
            <a:r>
              <a:rPr lang="nl-NL" altLang="nl-NL" dirty="0"/>
              <a:t>Chinese dwerghamster</a:t>
            </a:r>
          </a:p>
          <a:p>
            <a:pPr>
              <a:defRPr/>
            </a:pPr>
            <a:endParaRPr lang="nl-NL" altLang="nl-NL" dirty="0"/>
          </a:p>
          <a:p>
            <a:pPr marL="109537" indent="0">
              <a:buNone/>
              <a:defRPr/>
            </a:pPr>
            <a:endParaRPr lang="nl-NL" altLang="nl-NL" dirty="0"/>
          </a:p>
        </p:txBody>
      </p:sp>
      <p:sp>
        <p:nvSpPr>
          <p:cNvPr id="3" name="Titel 2">
            <a:extLst>
              <a:ext uri="{FF2B5EF4-FFF2-40B4-BE49-F238E27FC236}">
                <a16:creationId xmlns:a16="http://schemas.microsoft.com/office/drawing/2014/main" id="{E575CF7F-40D4-4C82-A004-E2A6930EA54D}"/>
              </a:ext>
            </a:extLst>
          </p:cNvPr>
          <p:cNvSpPr>
            <a:spLocks noGrp="1"/>
          </p:cNvSpPr>
          <p:nvPr>
            <p:ph type="title"/>
          </p:nvPr>
        </p:nvSpPr>
        <p:spPr/>
        <p:txBody>
          <a:bodyPr/>
          <a:lstStyle/>
          <a:p>
            <a:pPr>
              <a:defRPr/>
            </a:pPr>
            <a:r>
              <a:rPr lang="nl-NL" dirty="0">
                <a:latin typeface="Arial Rounded MT Bold" panose="020F0704030504030204" pitchFamily="34" charset="0"/>
              </a:rPr>
              <a:t>Soorten dwerghamsters</a:t>
            </a:r>
          </a:p>
        </p:txBody>
      </p:sp>
      <p:pic>
        <p:nvPicPr>
          <p:cNvPr id="10244" name="Afbeelding 1">
            <a:extLst>
              <a:ext uri="{FF2B5EF4-FFF2-40B4-BE49-F238E27FC236}">
                <a16:creationId xmlns:a16="http://schemas.microsoft.com/office/drawing/2014/main" id="{0C922222-B747-4417-9DA3-80106DB286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8737" y="4671788"/>
            <a:ext cx="222726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Afbeelding 3">
            <a:extLst>
              <a:ext uri="{FF2B5EF4-FFF2-40B4-BE49-F238E27FC236}">
                <a16:creationId xmlns:a16="http://schemas.microsoft.com/office/drawing/2014/main" id="{A5CD1AE2-1145-4121-9E91-5BB84EF44F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9136" y="4690276"/>
            <a:ext cx="208915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Afbeelding 4">
            <a:extLst>
              <a:ext uri="{FF2B5EF4-FFF2-40B4-BE49-F238E27FC236}">
                <a16:creationId xmlns:a16="http://schemas.microsoft.com/office/drawing/2014/main" id="{340888BE-D345-4CEF-9F5A-160D8F9197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2264" y="4714651"/>
            <a:ext cx="2154237"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a:extLst>
              <a:ext uri="{FF2B5EF4-FFF2-40B4-BE49-F238E27FC236}">
                <a16:creationId xmlns:a16="http://schemas.microsoft.com/office/drawing/2014/main" id="{7292291D-B785-4C06-9A83-A68902E59E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1759" y="3021104"/>
            <a:ext cx="1971675"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inhoud 1">
            <a:extLst>
              <a:ext uri="{FF2B5EF4-FFF2-40B4-BE49-F238E27FC236}">
                <a16:creationId xmlns:a16="http://schemas.microsoft.com/office/drawing/2014/main" id="{978BDF03-4877-49D4-B05D-5B477A2E4855}"/>
              </a:ext>
            </a:extLst>
          </p:cNvPr>
          <p:cNvSpPr>
            <a:spLocks noGrp="1"/>
          </p:cNvSpPr>
          <p:nvPr>
            <p:ph idx="1"/>
          </p:nvPr>
        </p:nvSpPr>
        <p:spPr/>
        <p:txBody>
          <a:bodyPr/>
          <a:lstStyle/>
          <a:p>
            <a:pPr>
              <a:defRPr/>
            </a:pPr>
            <a:r>
              <a:rPr lang="nl-NL" altLang="nl-NL" sz="2200" dirty="0">
                <a:latin typeface="Arial" panose="020B0604020202020204" pitchFamily="34" charset="0"/>
                <a:cs typeface="Arial" panose="020B0604020202020204" pitchFamily="34" charset="0"/>
              </a:rPr>
              <a:t>Je mag een hamster nooit van boven benaderen, dan voelen ze zich bedreigd en kunnen ze gaan bijten</a:t>
            </a:r>
          </a:p>
          <a:p>
            <a:pPr>
              <a:defRPr/>
            </a:pPr>
            <a:r>
              <a:rPr lang="nl-NL" altLang="nl-NL" sz="2200" dirty="0">
                <a:latin typeface="Arial" panose="020B0604020202020204" pitchFamily="34" charset="0"/>
                <a:cs typeface="Arial" panose="020B0604020202020204" pitchFamily="34" charset="0"/>
              </a:rPr>
              <a:t>Om dezelfde reden is het verstandig een slapende hamster eerst </a:t>
            </a:r>
            <a:r>
              <a:rPr lang="nl-NL" altLang="nl-NL" sz="2200" dirty="0">
                <a:latin typeface="+mj-lt"/>
                <a:cs typeface="Arial" panose="020B0604020202020204" pitchFamily="34" charset="0"/>
              </a:rPr>
              <a:t>wakker</a:t>
            </a:r>
            <a:r>
              <a:rPr lang="nl-NL" altLang="nl-NL" sz="2200" dirty="0">
                <a:latin typeface="Arial" panose="020B0604020202020204" pitchFamily="34" charset="0"/>
                <a:cs typeface="Arial" panose="020B0604020202020204" pitchFamily="34" charset="0"/>
              </a:rPr>
              <a:t> te laten worden voor je hem oppakt</a:t>
            </a:r>
          </a:p>
          <a:p>
            <a:pPr marL="109537" indent="0">
              <a:buNone/>
              <a:defRPr/>
            </a:pPr>
            <a:endParaRPr lang="nl-NL" altLang="nl-NL" sz="2200" dirty="0">
              <a:latin typeface="Arial" panose="020B0604020202020204" pitchFamily="34" charset="0"/>
              <a:cs typeface="Arial" panose="020B0604020202020204" pitchFamily="34" charset="0"/>
            </a:endParaRPr>
          </a:p>
          <a:p>
            <a:pPr>
              <a:defRPr/>
            </a:pPr>
            <a:r>
              <a:rPr lang="nl-NL" altLang="nl-NL" sz="2200" dirty="0">
                <a:latin typeface="Arial" panose="020B0604020202020204" pitchFamily="34" charset="0"/>
                <a:cs typeface="Arial" panose="020B0604020202020204" pitchFamily="34" charset="0"/>
              </a:rPr>
              <a:t>Je kan een hamster het beste met een handkommetje opscheppen</a:t>
            </a:r>
          </a:p>
          <a:p>
            <a:pPr>
              <a:defRPr/>
            </a:pPr>
            <a:r>
              <a:rPr lang="nl-NL" altLang="nl-NL" sz="2200" dirty="0">
                <a:latin typeface="Arial" panose="020B0604020202020204" pitchFamily="34" charset="0"/>
                <a:cs typeface="Arial" panose="020B0604020202020204" pitchFamily="34" charset="0"/>
              </a:rPr>
              <a:t>Dwerghamsters die het hanteren gewend zijn zullen vaak uit zichzelf naar je hand toelopen en erop stappen</a:t>
            </a:r>
          </a:p>
          <a:p>
            <a:pPr>
              <a:defRPr/>
            </a:pPr>
            <a:endParaRPr lang="nl-NL" altLang="nl-NL" dirty="0"/>
          </a:p>
        </p:txBody>
      </p:sp>
      <p:sp>
        <p:nvSpPr>
          <p:cNvPr id="3" name="Titel 2">
            <a:extLst>
              <a:ext uri="{FF2B5EF4-FFF2-40B4-BE49-F238E27FC236}">
                <a16:creationId xmlns:a16="http://schemas.microsoft.com/office/drawing/2014/main" id="{C352180D-97C6-41DE-994B-1D0258C70253}"/>
              </a:ext>
            </a:extLst>
          </p:cNvPr>
          <p:cNvSpPr>
            <a:spLocks noGrp="1"/>
          </p:cNvSpPr>
          <p:nvPr>
            <p:ph type="title"/>
          </p:nvPr>
        </p:nvSpPr>
        <p:spPr/>
        <p:txBody>
          <a:bodyPr/>
          <a:lstStyle/>
          <a:p>
            <a:pPr>
              <a:defRPr/>
            </a:pPr>
            <a:r>
              <a:rPr lang="nl-NL" dirty="0">
                <a:latin typeface="Arial Rounded MT Bold" panose="020F0704030504030204" pitchFamily="34" charset="0"/>
              </a:rPr>
              <a:t>Benaderen &amp; hanteren</a:t>
            </a:r>
          </a:p>
        </p:txBody>
      </p:sp>
      <p:pic>
        <p:nvPicPr>
          <p:cNvPr id="38916" name="Afbeelding 1">
            <a:extLst>
              <a:ext uri="{FF2B5EF4-FFF2-40B4-BE49-F238E27FC236}">
                <a16:creationId xmlns:a16="http://schemas.microsoft.com/office/drawing/2014/main" id="{C233C90D-12FC-4313-BA71-B0B58E5A8D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99500" y="5300664"/>
            <a:ext cx="15113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Afbeelding 3">
            <a:extLst>
              <a:ext uri="{FF2B5EF4-FFF2-40B4-BE49-F238E27FC236}">
                <a16:creationId xmlns:a16="http://schemas.microsoft.com/office/drawing/2014/main" id="{CFD0919C-1485-46AC-812B-953655C75A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72263" y="4872039"/>
            <a:ext cx="1511300"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Afbeelding 4">
            <a:extLst>
              <a:ext uri="{FF2B5EF4-FFF2-40B4-BE49-F238E27FC236}">
                <a16:creationId xmlns:a16="http://schemas.microsoft.com/office/drawing/2014/main" id="{4C608AEC-436F-47D4-B934-85C67081F9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3613" y="4794251"/>
            <a:ext cx="2468562"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inhoud 1">
            <a:extLst>
              <a:ext uri="{FF2B5EF4-FFF2-40B4-BE49-F238E27FC236}">
                <a16:creationId xmlns:a16="http://schemas.microsoft.com/office/drawing/2014/main" id="{7423B30E-F01C-4F63-BCF5-3E3CBFB3D39A}"/>
              </a:ext>
            </a:extLst>
          </p:cNvPr>
          <p:cNvSpPr>
            <a:spLocks noGrp="1"/>
          </p:cNvSpPr>
          <p:nvPr>
            <p:ph idx="1"/>
          </p:nvPr>
        </p:nvSpPr>
        <p:spPr/>
        <p:txBody>
          <a:bodyPr/>
          <a:lstStyle/>
          <a:p>
            <a:r>
              <a:rPr lang="nl-NL" altLang="nl-NL" sz="2200">
                <a:latin typeface="Arial" panose="020B0604020202020204" pitchFamily="34" charset="0"/>
                <a:cs typeface="Arial" panose="020B0604020202020204" pitchFamily="34" charset="0"/>
              </a:rPr>
              <a:t>Minimaal 50 x 30 cm grondoppervlakte en ongeveer 30 cm </a:t>
            </a:r>
            <a:r>
              <a:rPr lang="nl-NL" altLang="nl-NL" sz="2200">
                <a:cs typeface="Arial" panose="020B0604020202020204" pitchFamily="34" charset="0"/>
              </a:rPr>
              <a:t>hoogte</a:t>
            </a:r>
            <a:r>
              <a:rPr lang="nl-NL" altLang="nl-NL" sz="2200">
                <a:latin typeface="Arial" panose="020B0604020202020204" pitchFamily="34" charset="0"/>
                <a:cs typeface="Arial" panose="020B0604020202020204" pitchFamily="34" charset="0"/>
              </a:rPr>
              <a:t>.</a:t>
            </a:r>
          </a:p>
          <a:p>
            <a:r>
              <a:rPr lang="nl-NL" altLang="nl-NL" sz="2200">
                <a:latin typeface="Arial" panose="020B0604020202020204" pitchFamily="34" charset="0"/>
                <a:cs typeface="Arial" panose="020B0604020202020204" pitchFamily="34" charset="0"/>
              </a:rPr>
              <a:t>Zowel een traliekooi, dichte kooi of een aquarium voldoen</a:t>
            </a:r>
          </a:p>
          <a:p>
            <a:r>
              <a:rPr lang="nl-NL" altLang="nl-NL" sz="2200">
                <a:latin typeface="Arial" panose="020B0604020202020204" pitchFamily="34" charset="0"/>
                <a:cs typeface="Arial" panose="020B0604020202020204" pitchFamily="34" charset="0"/>
              </a:rPr>
              <a:t>De spijlafstand mag niet groter dan 1 centimeter zijn</a:t>
            </a:r>
          </a:p>
          <a:p>
            <a:r>
              <a:rPr lang="nl-NL" altLang="nl-NL" sz="2200">
                <a:latin typeface="Arial" panose="020B0604020202020204" pitchFamily="34" charset="0"/>
                <a:cs typeface="Arial" panose="020B0604020202020204" pitchFamily="34" charset="0"/>
              </a:rPr>
              <a:t>Niet te hoge kooi of verdiepingen zonder trapje; dwerg-hamsters kunnen slecht diepte inschatten en laten zich vaak gewoon naar beneden vallen…</a:t>
            </a:r>
          </a:p>
          <a:p>
            <a:r>
              <a:rPr lang="nl-NL" altLang="nl-NL" sz="2200">
                <a:latin typeface="Arial" panose="020B0604020202020204" pitchFamily="34" charset="0"/>
                <a:cs typeface="Arial" panose="020B0604020202020204" pitchFamily="34" charset="0"/>
              </a:rPr>
              <a:t>Zorg daarom ook voor een voldoende dikke laag bodembedekking, zoals zaagsel beukensnippers, corbo</a:t>
            </a:r>
          </a:p>
          <a:p>
            <a:endParaRPr lang="nl-NL" altLang="nl-NL"/>
          </a:p>
        </p:txBody>
      </p:sp>
      <p:sp>
        <p:nvSpPr>
          <p:cNvPr id="3" name="Titel 2">
            <a:extLst>
              <a:ext uri="{FF2B5EF4-FFF2-40B4-BE49-F238E27FC236}">
                <a16:creationId xmlns:a16="http://schemas.microsoft.com/office/drawing/2014/main" id="{7908B58C-A458-433E-AB5D-ADA43773F370}"/>
              </a:ext>
            </a:extLst>
          </p:cNvPr>
          <p:cNvSpPr>
            <a:spLocks noGrp="1"/>
          </p:cNvSpPr>
          <p:nvPr>
            <p:ph type="title"/>
          </p:nvPr>
        </p:nvSpPr>
        <p:spPr/>
        <p:txBody>
          <a:bodyPr/>
          <a:lstStyle/>
          <a:p>
            <a:pPr>
              <a:defRPr/>
            </a:pPr>
            <a:r>
              <a:rPr lang="nl-NL" dirty="0">
                <a:latin typeface="Arial Rounded MT Bold" panose="020F0704030504030204" pitchFamily="34" charset="0"/>
              </a:rPr>
              <a:t>Huisvesting</a:t>
            </a:r>
          </a:p>
        </p:txBody>
      </p:sp>
      <p:pic>
        <p:nvPicPr>
          <p:cNvPr id="39940" name="Afbeelding 3">
            <a:extLst>
              <a:ext uri="{FF2B5EF4-FFF2-40B4-BE49-F238E27FC236}">
                <a16:creationId xmlns:a16="http://schemas.microsoft.com/office/drawing/2014/main" id="{09A66223-FBC3-418D-ADAC-C2EB0B3BD4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3613" y="4870450"/>
            <a:ext cx="1974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Afbeelding 4">
            <a:extLst>
              <a:ext uri="{FF2B5EF4-FFF2-40B4-BE49-F238E27FC236}">
                <a16:creationId xmlns:a16="http://schemas.microsoft.com/office/drawing/2014/main" id="{E7D273D3-54F6-46A7-AAD2-B92594EBB3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0464" y="5084763"/>
            <a:ext cx="18954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Afbeelding 5">
            <a:extLst>
              <a:ext uri="{FF2B5EF4-FFF2-40B4-BE49-F238E27FC236}">
                <a16:creationId xmlns:a16="http://schemas.microsoft.com/office/drawing/2014/main" id="{AC2A9AC4-23C0-4D3B-B1AE-84E17D03F9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43925" y="4967288"/>
            <a:ext cx="194945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inhoud 1">
            <a:extLst>
              <a:ext uri="{FF2B5EF4-FFF2-40B4-BE49-F238E27FC236}">
                <a16:creationId xmlns:a16="http://schemas.microsoft.com/office/drawing/2014/main" id="{77E20702-B0F0-4801-AC32-47600FD9B4AF}"/>
              </a:ext>
            </a:extLst>
          </p:cNvPr>
          <p:cNvSpPr>
            <a:spLocks noGrp="1"/>
          </p:cNvSpPr>
          <p:nvPr>
            <p:ph idx="1"/>
          </p:nvPr>
        </p:nvSpPr>
        <p:spPr>
          <a:xfrm>
            <a:off x="1992313" y="1052513"/>
            <a:ext cx="8229600" cy="4525962"/>
          </a:xfrm>
        </p:spPr>
        <p:txBody>
          <a:bodyPr/>
          <a:lstStyle/>
          <a:p>
            <a:r>
              <a:rPr lang="nl-NL" altLang="nl-NL" sz="2200">
                <a:latin typeface="Arial" panose="020B0604020202020204" pitchFamily="34" charset="0"/>
                <a:cs typeface="Arial" panose="020B0604020202020204" pitchFamily="34" charset="0"/>
              </a:rPr>
              <a:t>Veilig nestmateriaal (geen synthetische hamsterwol)</a:t>
            </a:r>
          </a:p>
          <a:p>
            <a:r>
              <a:rPr lang="nl-NL" altLang="nl-NL" sz="2200">
                <a:latin typeface="Arial" panose="020B0604020202020204" pitchFamily="34" charset="0"/>
                <a:cs typeface="Arial" panose="020B0604020202020204" pitchFamily="34" charset="0"/>
              </a:rPr>
              <a:t>Schuilplekken/-huisje, Looprad van min15 cm</a:t>
            </a:r>
          </a:p>
          <a:p>
            <a:r>
              <a:rPr lang="nl-NL" altLang="nl-NL" sz="2200">
                <a:latin typeface="Arial" panose="020B0604020202020204" pitchFamily="34" charset="0"/>
                <a:cs typeface="Arial" panose="020B0604020202020204" pitchFamily="34" charset="0"/>
              </a:rPr>
              <a:t>Knaagmateriaal (hout, karton)</a:t>
            </a:r>
          </a:p>
          <a:p>
            <a:r>
              <a:rPr lang="nl-NL" altLang="nl-NL" sz="2200">
                <a:cs typeface="Arial" panose="020B0604020202020204" pitchFamily="34" charset="0"/>
              </a:rPr>
              <a:t>Zandbadje</a:t>
            </a:r>
            <a:r>
              <a:rPr lang="nl-NL" altLang="nl-NL" sz="2200">
                <a:latin typeface="Arial" panose="020B0604020202020204" pitchFamily="34" charset="0"/>
                <a:cs typeface="Arial" panose="020B0604020202020204" pitchFamily="34" charset="0"/>
              </a:rPr>
              <a:t> met chinchillazand </a:t>
            </a:r>
          </a:p>
          <a:p>
            <a:r>
              <a:rPr lang="nl-NL" altLang="nl-NL" sz="2200">
                <a:latin typeface="Arial" panose="020B0604020202020204" pitchFamily="34" charset="0"/>
                <a:cs typeface="Arial" panose="020B0604020202020204" pitchFamily="34" charset="0"/>
              </a:rPr>
              <a:t>Drinkflesje en voerbakje </a:t>
            </a:r>
          </a:p>
          <a:p>
            <a:r>
              <a:rPr lang="nl-NL" altLang="nl-NL" sz="2200">
                <a:latin typeface="Arial" panose="020B0604020202020204" pitchFamily="34" charset="0"/>
                <a:cs typeface="Arial" panose="020B0604020202020204" pitchFamily="34" charset="0"/>
              </a:rPr>
              <a:t>Eventueel buizen en ander speelmateriaal</a:t>
            </a:r>
          </a:p>
          <a:p>
            <a:endParaRPr lang="nl-NL" altLang="nl-NL" sz="2200">
              <a:latin typeface="Arial" panose="020B0604020202020204" pitchFamily="34" charset="0"/>
              <a:cs typeface="Arial" panose="020B0604020202020204" pitchFamily="34" charset="0"/>
            </a:endParaRPr>
          </a:p>
          <a:p>
            <a:endParaRPr lang="nl-NL" altLang="nl-NL"/>
          </a:p>
        </p:txBody>
      </p:sp>
      <p:pic>
        <p:nvPicPr>
          <p:cNvPr id="40963" name="Afbeelding 3">
            <a:extLst>
              <a:ext uri="{FF2B5EF4-FFF2-40B4-BE49-F238E27FC236}">
                <a16:creationId xmlns:a16="http://schemas.microsoft.com/office/drawing/2014/main" id="{EC04D558-3BDA-46BD-A3D5-C26DF5623C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3789364"/>
            <a:ext cx="26797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Afbeelding 4">
            <a:extLst>
              <a:ext uri="{FF2B5EF4-FFF2-40B4-BE49-F238E27FC236}">
                <a16:creationId xmlns:a16="http://schemas.microsoft.com/office/drawing/2014/main" id="{3532E094-81AF-4EDD-A451-E86E16D2B1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6451" y="3933825"/>
            <a:ext cx="4170363"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inhoud 1">
            <a:extLst>
              <a:ext uri="{FF2B5EF4-FFF2-40B4-BE49-F238E27FC236}">
                <a16:creationId xmlns:a16="http://schemas.microsoft.com/office/drawing/2014/main" id="{CFE1A8D4-7256-4679-89CA-ED344A73B5A6}"/>
              </a:ext>
            </a:extLst>
          </p:cNvPr>
          <p:cNvSpPr>
            <a:spLocks noGrp="1"/>
          </p:cNvSpPr>
          <p:nvPr>
            <p:ph idx="1"/>
          </p:nvPr>
        </p:nvSpPr>
        <p:spPr/>
        <p:txBody>
          <a:bodyPr>
            <a:normAutofit lnSpcReduction="10000"/>
          </a:bodyPr>
          <a:lstStyle/>
          <a:p>
            <a:pPr>
              <a:defRPr/>
            </a:pPr>
            <a:r>
              <a:rPr lang="nl-NL" altLang="nl-NL" sz="2200" dirty="0">
                <a:cs typeface="Arial" panose="020B0604020202020204" pitchFamily="34" charset="0"/>
              </a:rPr>
              <a:t>Dwerghamsters</a:t>
            </a:r>
            <a:r>
              <a:rPr lang="nl-NL" altLang="nl-NL" sz="2200" dirty="0">
                <a:latin typeface="Arial" panose="020B0604020202020204" pitchFamily="34" charset="0"/>
                <a:cs typeface="Arial" panose="020B0604020202020204" pitchFamily="34" charset="0"/>
              </a:rPr>
              <a:t> vragen naast voeding en een schoon hok weinig extra verzorging</a:t>
            </a:r>
          </a:p>
          <a:p>
            <a:pPr>
              <a:defRPr/>
            </a:pPr>
            <a:r>
              <a:rPr lang="nl-NL" altLang="nl-NL" sz="2200" dirty="0">
                <a:latin typeface="Arial" panose="020B0604020202020204" pitchFamily="34" charset="0"/>
                <a:cs typeface="Arial" panose="020B0604020202020204" pitchFamily="34" charset="0"/>
              </a:rPr>
              <a:t>Als ze een zandbadje of toilet ter beschikking hebben zullen ze hier meestal in plassen en poepen en hoeft het hele verblijf minder vaak worden verschoond</a:t>
            </a:r>
          </a:p>
          <a:p>
            <a:pPr>
              <a:defRPr/>
            </a:pPr>
            <a:r>
              <a:rPr lang="nl-NL" altLang="nl-NL" sz="2200" dirty="0">
                <a:latin typeface="Arial" panose="020B0604020202020204" pitchFamily="34" charset="0"/>
                <a:cs typeface="Arial" panose="020B0604020202020204" pitchFamily="34" charset="0"/>
              </a:rPr>
              <a:t>De meeste hamsters vinden het heel fijn om eens in de paar dagen een lekker   chinchilla zandbad te nemen. Door zo’n zandbad kan je hamster zijn vacht mooi   zacht en schoon houden.</a:t>
            </a:r>
          </a:p>
          <a:p>
            <a:pPr>
              <a:defRPr/>
            </a:pPr>
            <a:r>
              <a:rPr lang="nl-NL" altLang="nl-NL" sz="2200" dirty="0">
                <a:latin typeface="Arial" panose="020B0604020202020204" pitchFamily="34" charset="0"/>
                <a:cs typeface="Arial" panose="020B0604020202020204" pitchFamily="34" charset="0"/>
              </a:rPr>
              <a:t>Hun nagels slijten door lopen over ruw oppervlak; denk aan steen of hout; zorg dus voor voldoende klimmateriaal</a:t>
            </a:r>
          </a:p>
          <a:p>
            <a:pPr>
              <a:defRPr/>
            </a:pPr>
            <a:r>
              <a:rPr lang="nl-NL" altLang="nl-NL" sz="2200" dirty="0">
                <a:latin typeface="Arial" panose="020B0604020202020204" pitchFamily="34" charset="0"/>
                <a:cs typeface="Arial" panose="020B0604020202020204" pitchFamily="34" charset="0"/>
              </a:rPr>
              <a:t>Als er voldoende knaagmateriaal in het verblijf is slijten ook de tanden vanzelf</a:t>
            </a:r>
          </a:p>
          <a:p>
            <a:pPr marL="109537" indent="0">
              <a:buNone/>
              <a:defRPr/>
            </a:pPr>
            <a:endParaRPr lang="nl-NL" altLang="nl-NL" sz="2200" dirty="0">
              <a:latin typeface="Arial" panose="020B0604020202020204" pitchFamily="34" charset="0"/>
              <a:cs typeface="Arial" panose="020B0604020202020204" pitchFamily="34" charset="0"/>
            </a:endParaRPr>
          </a:p>
          <a:p>
            <a:pPr>
              <a:defRPr/>
            </a:pPr>
            <a:endParaRPr lang="nl-NL" altLang="nl-NL" dirty="0"/>
          </a:p>
        </p:txBody>
      </p:sp>
      <p:sp>
        <p:nvSpPr>
          <p:cNvPr id="3" name="Titel 2">
            <a:extLst>
              <a:ext uri="{FF2B5EF4-FFF2-40B4-BE49-F238E27FC236}">
                <a16:creationId xmlns:a16="http://schemas.microsoft.com/office/drawing/2014/main" id="{30BC9EA2-C275-4E0D-AFA8-46EE7276698F}"/>
              </a:ext>
            </a:extLst>
          </p:cNvPr>
          <p:cNvSpPr>
            <a:spLocks noGrp="1"/>
          </p:cNvSpPr>
          <p:nvPr>
            <p:ph type="title"/>
          </p:nvPr>
        </p:nvSpPr>
        <p:spPr/>
        <p:txBody>
          <a:bodyPr/>
          <a:lstStyle/>
          <a:p>
            <a:pPr>
              <a:defRPr/>
            </a:pPr>
            <a:r>
              <a:rPr lang="nl-NL">
                <a:latin typeface="Arial Rounded MT Bold" panose="020F0704030504030204" pitchFamily="34" charset="0"/>
              </a:rPr>
              <a:t>Aandachtspunten verzorging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3EE9E-36B5-444A-B155-14F03DC9E765}"/>
              </a:ext>
            </a:extLst>
          </p:cNvPr>
          <p:cNvSpPr>
            <a:spLocks noGrp="1"/>
          </p:cNvSpPr>
          <p:nvPr>
            <p:ph type="title"/>
          </p:nvPr>
        </p:nvSpPr>
        <p:spPr/>
        <p:txBody>
          <a:bodyPr/>
          <a:lstStyle/>
          <a:p>
            <a:r>
              <a:rPr lang="nl-NL" dirty="0"/>
              <a:t>Opdracht 2</a:t>
            </a:r>
          </a:p>
        </p:txBody>
      </p:sp>
      <p:sp>
        <p:nvSpPr>
          <p:cNvPr id="3" name="Tijdelijke aanduiding voor inhoud 2">
            <a:extLst>
              <a:ext uri="{FF2B5EF4-FFF2-40B4-BE49-F238E27FC236}">
                <a16:creationId xmlns:a16="http://schemas.microsoft.com/office/drawing/2014/main" id="{8AD4C781-BE88-4CD0-8C8B-235F5D7FBCCD}"/>
              </a:ext>
            </a:extLst>
          </p:cNvPr>
          <p:cNvSpPr>
            <a:spLocks noGrp="1"/>
          </p:cNvSpPr>
          <p:nvPr>
            <p:ph idx="1"/>
          </p:nvPr>
        </p:nvSpPr>
        <p:spPr/>
        <p:txBody>
          <a:bodyPr/>
          <a:lstStyle/>
          <a:p>
            <a:r>
              <a:rPr lang="nl-NL" dirty="0"/>
              <a:t>Ga naar de volgende website:</a:t>
            </a:r>
            <a:br>
              <a:rPr lang="nl-NL" dirty="0"/>
            </a:br>
            <a:endParaRPr lang="nl-NL" dirty="0"/>
          </a:p>
          <a:p>
            <a:r>
              <a:rPr lang="nl-NL" dirty="0"/>
              <a:t>De Russische Dwerghamster | </a:t>
            </a:r>
            <a:r>
              <a:rPr lang="nl-NL" dirty="0">
                <a:hlinkClick r:id="rId2"/>
              </a:rPr>
              <a:t>www.derussischedwerghamster.nl</a:t>
            </a:r>
            <a:r>
              <a:rPr lang="nl-NL" dirty="0"/>
              <a:t> en kijk eens rond.</a:t>
            </a:r>
            <a:br>
              <a:rPr lang="nl-NL" dirty="0"/>
            </a:br>
            <a:endParaRPr lang="nl-NL" dirty="0"/>
          </a:p>
          <a:p>
            <a:r>
              <a:rPr lang="nl-NL" dirty="0"/>
              <a:t> Zoek 1 artikel / onderwerp op naar eigen keus, lees dit en maak een korte samenvatting. Noteer deze samenvatting bij opdracht 1. </a:t>
            </a:r>
          </a:p>
        </p:txBody>
      </p:sp>
    </p:spTree>
    <p:extLst>
      <p:ext uri="{BB962C8B-B14F-4D97-AF65-F5344CB8AC3E}">
        <p14:creationId xmlns:p14="http://schemas.microsoft.com/office/powerpoint/2010/main" val="2283475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inhoud 1">
            <a:extLst>
              <a:ext uri="{FF2B5EF4-FFF2-40B4-BE49-F238E27FC236}">
                <a16:creationId xmlns:a16="http://schemas.microsoft.com/office/drawing/2014/main" id="{00F817DD-E118-4861-B701-950B6F15D8D4}"/>
              </a:ext>
            </a:extLst>
          </p:cNvPr>
          <p:cNvSpPr>
            <a:spLocks noGrp="1"/>
          </p:cNvSpPr>
          <p:nvPr>
            <p:ph idx="1"/>
          </p:nvPr>
        </p:nvSpPr>
        <p:spPr/>
        <p:txBody>
          <a:bodyPr/>
          <a:lstStyle/>
          <a:p>
            <a:pPr>
              <a:defRPr/>
            </a:pPr>
            <a:r>
              <a:rPr lang="nl-NL" altLang="nl-NL" sz="2000" dirty="0">
                <a:cs typeface="Arial" panose="020B0604020202020204" pitchFamily="34" charset="0"/>
              </a:rPr>
              <a:t>Diabetes: wordt helaas steeds vaker geconstateerd bij dwerghamsters; vooral </a:t>
            </a:r>
            <a:r>
              <a:rPr lang="nl-NL" altLang="nl-NL" sz="2000" dirty="0" err="1">
                <a:cs typeface="Arial" panose="020B0604020202020204" pitchFamily="34" charset="0"/>
              </a:rPr>
              <a:t>Campbellies</a:t>
            </a:r>
            <a:r>
              <a:rPr lang="nl-NL" altLang="nl-NL" sz="2000" dirty="0">
                <a:cs typeface="Arial" panose="020B0604020202020204" pitchFamily="34" charset="0"/>
              </a:rPr>
              <a:t>, Chineesjes en hybriden lijken gevoelig hiervoor. Regelmatig testen van de urine is aan te bevelen. Zeker als een hamster veel drinkt en/of veel plast. </a:t>
            </a:r>
            <a:r>
              <a:rPr lang="nl-NL" altLang="nl-NL" sz="2000" dirty="0" err="1">
                <a:cs typeface="Arial" panose="020B0604020202020204" pitchFamily="34" charset="0"/>
              </a:rPr>
              <a:t>AIs</a:t>
            </a:r>
            <a:r>
              <a:rPr lang="nl-NL" altLang="nl-NL" sz="2000" dirty="0">
                <a:cs typeface="Arial" panose="020B0604020202020204" pitchFamily="34" charset="0"/>
              </a:rPr>
              <a:t> diabetes geconstateerd is dan moet de voeding aangepast worden (weinig-geen suikers)</a:t>
            </a:r>
          </a:p>
          <a:p>
            <a:pPr marL="109537" indent="0">
              <a:buNone/>
              <a:defRPr/>
            </a:pPr>
            <a:endParaRPr lang="nl-NL" altLang="nl-NL" sz="2000" dirty="0">
              <a:cs typeface="Arial" panose="020B0604020202020204" pitchFamily="34" charset="0"/>
            </a:endParaRPr>
          </a:p>
          <a:p>
            <a:pPr>
              <a:defRPr/>
            </a:pPr>
            <a:r>
              <a:rPr lang="nl-NL" altLang="nl-NL" sz="2000" dirty="0">
                <a:cs typeface="Arial" panose="020B0604020202020204" pitchFamily="34" charset="0"/>
              </a:rPr>
              <a:t>Tandafwijkingen: olifantstanden, verkleuringen en andere tandafwijkingen zijn een 2</a:t>
            </a:r>
            <a:r>
              <a:rPr lang="nl-NL" altLang="nl-NL" sz="2000" baseline="30000" dirty="0">
                <a:cs typeface="Arial" panose="020B0604020202020204" pitchFamily="34" charset="0"/>
              </a:rPr>
              <a:t>e</a:t>
            </a:r>
            <a:r>
              <a:rPr lang="nl-NL" altLang="nl-NL" sz="2000" dirty="0">
                <a:cs typeface="Arial" panose="020B0604020202020204" pitchFamily="34" charset="0"/>
              </a:rPr>
              <a:t> erfelijke afwijking die steeds meer bij vooral de Russische dwerghamster geconstateerd wordt. Ook hier lijken m.n. hybride-lijnen gevoelig. Een regelmatige gebitscontrole is dan ook noodzakelijk. Te lange, of verkeerd groeiende tanden kunnen worden geknipt of geslepen.</a:t>
            </a:r>
          </a:p>
        </p:txBody>
      </p:sp>
      <p:sp>
        <p:nvSpPr>
          <p:cNvPr id="3" name="Titel 2">
            <a:extLst>
              <a:ext uri="{FF2B5EF4-FFF2-40B4-BE49-F238E27FC236}">
                <a16:creationId xmlns:a16="http://schemas.microsoft.com/office/drawing/2014/main" id="{A20C43F4-5DB2-4D8F-9E40-2DE176B6A06F}"/>
              </a:ext>
            </a:extLst>
          </p:cNvPr>
          <p:cNvSpPr>
            <a:spLocks noGrp="1"/>
          </p:cNvSpPr>
          <p:nvPr>
            <p:ph type="title"/>
          </p:nvPr>
        </p:nvSpPr>
        <p:spPr/>
        <p:txBody>
          <a:bodyPr/>
          <a:lstStyle/>
          <a:p>
            <a:pPr>
              <a:defRPr/>
            </a:pPr>
            <a:r>
              <a:rPr lang="nl-NL" dirty="0">
                <a:latin typeface="Arial Rounded MT Bold" panose="020F0704030504030204" pitchFamily="34" charset="0"/>
                <a:ea typeface="Arial Unicode MS" panose="020B0604020202020204" pitchFamily="34" charset="-128"/>
                <a:cs typeface="Arial Unicode MS" panose="020B0604020202020204" pitchFamily="34" charset="-128"/>
              </a:rPr>
              <a:t>Ziektes en aandoeningen</a:t>
            </a:r>
          </a:p>
        </p:txBody>
      </p:sp>
      <p:pic>
        <p:nvPicPr>
          <p:cNvPr id="43012" name="Afbeelding 1">
            <a:extLst>
              <a:ext uri="{FF2B5EF4-FFF2-40B4-BE49-F238E27FC236}">
                <a16:creationId xmlns:a16="http://schemas.microsoft.com/office/drawing/2014/main" id="{DDCB0AD3-B68B-4140-9478-389AE65ABB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51889" y="5984875"/>
            <a:ext cx="11636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Afbeelding 3">
            <a:extLst>
              <a:ext uri="{FF2B5EF4-FFF2-40B4-BE49-F238E27FC236}">
                <a16:creationId xmlns:a16="http://schemas.microsoft.com/office/drawing/2014/main" id="{BDAD4DF9-A53B-41FC-B107-DB61A90118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09113" y="3213100"/>
            <a:ext cx="9842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5A43F57-816B-4D94-9E5E-30A1C346F4F1}"/>
              </a:ext>
            </a:extLst>
          </p:cNvPr>
          <p:cNvSpPr>
            <a:spLocks noGrp="1"/>
          </p:cNvSpPr>
          <p:nvPr>
            <p:ph idx="1"/>
          </p:nvPr>
        </p:nvSpPr>
        <p:spPr>
          <a:xfrm>
            <a:off x="1981200" y="620714"/>
            <a:ext cx="8229600" cy="5386387"/>
          </a:xfrm>
        </p:spPr>
        <p:txBody>
          <a:bodyPr/>
          <a:lstStyle/>
          <a:p>
            <a:pPr>
              <a:defRPr/>
            </a:pPr>
            <a:r>
              <a:rPr lang="nl-NL" sz="2200" dirty="0">
                <a:latin typeface="Arial" panose="020B0604020202020204" pitchFamily="34" charset="0"/>
                <a:cs typeface="Arial" panose="020B0604020202020204" pitchFamily="34" charset="0"/>
              </a:rPr>
              <a:t>Parasieten: Hamsters kunnen last hebben van parasieten, vooral haarwormen en mijten. Hiervoor zijn anti-parasitaire middelen te verkrijgen</a:t>
            </a:r>
          </a:p>
          <a:p>
            <a:pPr>
              <a:defRPr/>
            </a:pPr>
            <a:r>
              <a:rPr lang="nl-NL" sz="2200" dirty="0">
                <a:latin typeface="Arial" panose="020B0604020202020204" pitchFamily="34" charset="0"/>
                <a:cs typeface="Arial" panose="020B0604020202020204" pitchFamily="34" charset="0"/>
              </a:rPr>
              <a:t>Tumoren: komen regelmatig voor bij (oudere) dwerghamsters</a:t>
            </a:r>
          </a:p>
          <a:p>
            <a:pPr>
              <a:defRPr/>
            </a:pPr>
            <a:r>
              <a:rPr lang="nl-NL" sz="2200" dirty="0">
                <a:latin typeface="Arial" panose="020B0604020202020204" pitchFamily="34" charset="0"/>
                <a:cs typeface="Arial" panose="020B0604020202020204" pitchFamily="34" charset="0"/>
              </a:rPr>
              <a:t>Plopogen: Het komt nog wel eens voor dat de ogen groter worden en uit de </a:t>
            </a:r>
            <a:r>
              <a:rPr lang="nl-NL" sz="2200" dirty="0" err="1">
                <a:latin typeface="Arial" panose="020B0604020202020204" pitchFamily="34" charset="0"/>
                <a:cs typeface="Arial" panose="020B0604020202020204" pitchFamily="34" charset="0"/>
              </a:rPr>
              <a:t>oogkast</a:t>
            </a:r>
            <a:r>
              <a:rPr lang="nl-NL" sz="2200" dirty="0">
                <a:latin typeface="Arial" panose="020B0604020202020204" pitchFamily="34" charset="0"/>
                <a:cs typeface="Arial" panose="020B0604020202020204" pitchFamily="34" charset="0"/>
              </a:rPr>
              <a:t> "ploppen". Deel van de plopogen worden veroorzaakt door een bepaald omstandigheid of stress. Dit kan ook positieve stress zijn, bijvoorbeeld dat hij wat lekkers krijgt wat hij super lekker vindt. Een ander deel wordt veroorzaakt door fel licht. Het kan ook komen door het fokken op te ronde ogen of een te smalle of ronde </a:t>
            </a:r>
            <a:r>
              <a:rPr lang="nl-NL" sz="2200" dirty="0" err="1">
                <a:latin typeface="Arial" panose="020B0604020202020204" pitchFamily="34" charset="0"/>
                <a:cs typeface="Arial" panose="020B0604020202020204" pitchFamily="34" charset="0"/>
              </a:rPr>
              <a:t>kopvorm</a:t>
            </a:r>
            <a:r>
              <a:rPr lang="nl-NL" sz="2200" dirty="0">
                <a:latin typeface="Arial" panose="020B0604020202020204" pitchFamily="34" charset="0"/>
                <a:cs typeface="Arial" panose="020B0604020202020204" pitchFamily="34" charset="0"/>
              </a:rPr>
              <a:t>: er is dus ook een erfelijke oorzaak.</a:t>
            </a:r>
          </a:p>
          <a:p>
            <a:pPr>
              <a:defRPr/>
            </a:pPr>
            <a:endParaRPr lang="nl-NL" sz="2200" dirty="0">
              <a:latin typeface="Arial" panose="020B0604020202020204" pitchFamily="34" charset="0"/>
              <a:cs typeface="Arial" panose="020B0604020202020204" pitchFamily="34" charset="0"/>
            </a:endParaRPr>
          </a:p>
          <a:p>
            <a:pPr marL="109537" indent="0">
              <a:buNone/>
              <a:defRPr/>
            </a:pPr>
            <a:endParaRPr lang="nl-NL" sz="2200" dirty="0">
              <a:latin typeface="Arial" panose="020B0604020202020204" pitchFamily="34" charset="0"/>
              <a:cs typeface="Arial" panose="020B0604020202020204" pitchFamily="34" charset="0"/>
            </a:endParaRPr>
          </a:p>
        </p:txBody>
      </p:sp>
      <p:pic>
        <p:nvPicPr>
          <p:cNvPr id="44035" name="Picture 4">
            <a:extLst>
              <a:ext uri="{FF2B5EF4-FFF2-40B4-BE49-F238E27FC236}">
                <a16:creationId xmlns:a16="http://schemas.microsoft.com/office/drawing/2014/main" id="{C27AEA8D-34D7-4486-9A93-E03637F65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963" y="4694239"/>
            <a:ext cx="259080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1151C2-A6F5-4B2A-B12D-38EC1C8D1722}"/>
              </a:ext>
            </a:extLst>
          </p:cNvPr>
          <p:cNvSpPr>
            <a:spLocks noGrp="1"/>
          </p:cNvSpPr>
          <p:nvPr>
            <p:ph type="title"/>
          </p:nvPr>
        </p:nvSpPr>
        <p:spPr/>
        <p:txBody>
          <a:bodyPr/>
          <a:lstStyle/>
          <a:p>
            <a:r>
              <a:rPr lang="nl-NL"/>
              <a:t>Opdracht 3 – Huiswerk DV4.2</a:t>
            </a:r>
            <a:endParaRPr lang="nl-NL" dirty="0"/>
          </a:p>
        </p:txBody>
      </p:sp>
      <p:sp>
        <p:nvSpPr>
          <p:cNvPr id="3" name="Tijdelijke aanduiding voor inhoud 2">
            <a:extLst>
              <a:ext uri="{FF2B5EF4-FFF2-40B4-BE49-F238E27FC236}">
                <a16:creationId xmlns:a16="http://schemas.microsoft.com/office/drawing/2014/main" id="{F9C0D4D0-B341-4B0D-B265-8FF05F379C9E}"/>
              </a:ext>
            </a:extLst>
          </p:cNvPr>
          <p:cNvSpPr>
            <a:spLocks noGrp="1"/>
          </p:cNvSpPr>
          <p:nvPr>
            <p:ph idx="1"/>
          </p:nvPr>
        </p:nvSpPr>
        <p:spPr>
          <a:xfrm>
            <a:off x="444137" y="1728000"/>
            <a:ext cx="9347863" cy="4351338"/>
          </a:xfrm>
        </p:spPr>
        <p:txBody>
          <a:bodyPr>
            <a:normAutofit/>
          </a:bodyPr>
          <a:lstStyle/>
          <a:p>
            <a:r>
              <a:rPr lang="nl-NL" dirty="0"/>
              <a:t>Je hebt nu van alles over de dwerghamsters geleerd, maar nog niets over de Syrische hamster. Maak, net zoals je nu hebt gezien van de dwerghamsters, een overzicht met kenmerken, eigenschappen en kleurslagen van de Syrische hamster.</a:t>
            </a:r>
          </a:p>
          <a:p>
            <a:endParaRPr lang="nl-NL" dirty="0"/>
          </a:p>
          <a:p>
            <a:r>
              <a:rPr lang="nl-NL" dirty="0"/>
              <a:t>In de wikiwijs vindt je 2 links naar lesmateriaal </a:t>
            </a:r>
          </a:p>
          <a:p>
            <a:endParaRPr lang="nl-NL" dirty="0"/>
          </a:p>
          <a:p>
            <a:endParaRPr lang="nl-NL" dirty="0"/>
          </a:p>
          <a:p>
            <a:r>
              <a:rPr lang="nl-NL" dirty="0"/>
              <a:t>Wil je meer weten? Op </a:t>
            </a:r>
            <a:r>
              <a:rPr lang="nl-NL" dirty="0" err="1"/>
              <a:t>youtube</a:t>
            </a:r>
            <a:r>
              <a:rPr lang="nl-NL" dirty="0"/>
              <a:t> kan je ‘Marika’s Knaagdierwereld’ volgen, zij heeft veel informatie filmpjes over knaagdieren.</a:t>
            </a:r>
          </a:p>
          <a:p>
            <a:pPr lvl="1"/>
            <a:r>
              <a:rPr lang="nl-NL" dirty="0"/>
              <a:t> </a:t>
            </a:r>
            <a:r>
              <a:rPr lang="nl-NL" dirty="0">
                <a:hlinkClick r:id="rId2"/>
              </a:rPr>
              <a:t>(1) Marika's Knaagdierwereld - YouTube</a:t>
            </a:r>
            <a:endParaRPr lang="nl-NL" dirty="0"/>
          </a:p>
        </p:txBody>
      </p:sp>
    </p:spTree>
    <p:extLst>
      <p:ext uri="{BB962C8B-B14F-4D97-AF65-F5344CB8AC3E}">
        <p14:creationId xmlns:p14="http://schemas.microsoft.com/office/powerpoint/2010/main" val="2626362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2251901-F899-4144-B3A4-95DFA3AAA73F}"/>
              </a:ext>
            </a:extLst>
          </p:cNvPr>
          <p:cNvSpPr>
            <a:spLocks noGrp="1"/>
          </p:cNvSpPr>
          <p:nvPr>
            <p:ph type="title"/>
          </p:nvPr>
        </p:nvSpPr>
        <p:spPr/>
        <p:txBody>
          <a:bodyPr/>
          <a:lstStyle/>
          <a:p>
            <a:pPr>
              <a:defRPr/>
            </a:pPr>
            <a:r>
              <a:rPr lang="nl-NL" dirty="0">
                <a:latin typeface="Arial Rounded MT Bold" panose="020F0704030504030204" pitchFamily="34" charset="0"/>
              </a:rPr>
              <a:t>Einde</a:t>
            </a:r>
          </a:p>
        </p:txBody>
      </p:sp>
      <p:pic>
        <p:nvPicPr>
          <p:cNvPr id="45059" name="Afbeelding 4">
            <a:extLst>
              <a:ext uri="{FF2B5EF4-FFF2-40B4-BE49-F238E27FC236}">
                <a16:creationId xmlns:a16="http://schemas.microsoft.com/office/drawing/2014/main" id="{6AFA551D-57F7-4966-BFDE-EE18EAEF31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3338" y="1628775"/>
            <a:ext cx="292100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Afbeelding 5">
            <a:extLst>
              <a:ext uri="{FF2B5EF4-FFF2-40B4-BE49-F238E27FC236}">
                <a16:creationId xmlns:a16="http://schemas.microsoft.com/office/drawing/2014/main" id="{E9BDD342-6F35-4958-8F8F-EA0078F50D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2349501"/>
            <a:ext cx="3122612"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B222BED-7ABA-4BA8-86EF-DBA199ABC97D}"/>
              </a:ext>
            </a:extLst>
          </p:cNvPr>
          <p:cNvSpPr>
            <a:spLocks noGrp="1"/>
          </p:cNvSpPr>
          <p:nvPr>
            <p:ph type="title"/>
          </p:nvPr>
        </p:nvSpPr>
        <p:spPr/>
        <p:txBody>
          <a:bodyPr/>
          <a:lstStyle/>
          <a:p>
            <a:pPr>
              <a:defRPr/>
            </a:pPr>
            <a:r>
              <a:rPr lang="nl-NL" dirty="0"/>
              <a:t>Chinese dwerghamster</a:t>
            </a:r>
          </a:p>
        </p:txBody>
      </p:sp>
      <p:pic>
        <p:nvPicPr>
          <p:cNvPr id="11267" name="Picture 4">
            <a:extLst>
              <a:ext uri="{FF2B5EF4-FFF2-40B4-BE49-F238E27FC236}">
                <a16:creationId xmlns:a16="http://schemas.microsoft.com/office/drawing/2014/main" id="{0DD95AA6-C9EC-48D7-B01E-A6121ABB8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439" y="2060575"/>
            <a:ext cx="4618037" cy="307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inhoud 1">
            <a:extLst>
              <a:ext uri="{FF2B5EF4-FFF2-40B4-BE49-F238E27FC236}">
                <a16:creationId xmlns:a16="http://schemas.microsoft.com/office/drawing/2014/main" id="{39C4A70D-08A3-480D-B359-76E57082764A}"/>
              </a:ext>
            </a:extLst>
          </p:cNvPr>
          <p:cNvSpPr>
            <a:spLocks noGrp="1"/>
          </p:cNvSpPr>
          <p:nvPr>
            <p:ph idx="1"/>
          </p:nvPr>
        </p:nvSpPr>
        <p:spPr/>
        <p:txBody>
          <a:bodyPr/>
          <a:lstStyle/>
          <a:p>
            <a:r>
              <a:rPr lang="nl-NL" altLang="nl-NL">
                <a:latin typeface="Arial" panose="020B0604020202020204" pitchFamily="34" charset="0"/>
                <a:cs typeface="Arial" panose="020B0604020202020204" pitchFamily="34" charset="0"/>
              </a:rPr>
              <a:t>Klasse:		Zoogdieren (</a:t>
            </a:r>
            <a:r>
              <a:rPr lang="nl-NL" altLang="nl-NL" i="1">
                <a:latin typeface="Arial" panose="020B0604020202020204" pitchFamily="34" charset="0"/>
                <a:cs typeface="Arial" panose="020B0604020202020204" pitchFamily="34" charset="0"/>
              </a:rPr>
              <a:t>Mammalia</a:t>
            </a:r>
            <a:r>
              <a:rPr lang="nl-NL" altLang="nl-NL">
                <a:latin typeface="Arial" panose="020B0604020202020204" pitchFamily="34" charset="0"/>
                <a:cs typeface="Arial" panose="020B0604020202020204" pitchFamily="34" charset="0"/>
              </a:rPr>
              <a:t>)</a:t>
            </a:r>
          </a:p>
          <a:p>
            <a:r>
              <a:rPr lang="nl-NL" altLang="nl-NL">
                <a:latin typeface="Arial" panose="020B0604020202020204" pitchFamily="34" charset="0"/>
                <a:cs typeface="Arial" panose="020B0604020202020204" pitchFamily="34" charset="0"/>
              </a:rPr>
              <a:t>Orde:		Knaagdieren (</a:t>
            </a:r>
            <a:r>
              <a:rPr lang="nl-NL" altLang="nl-NL" i="1">
                <a:latin typeface="Arial" panose="020B0604020202020204" pitchFamily="34" charset="0"/>
                <a:cs typeface="Arial" panose="020B0604020202020204" pitchFamily="34" charset="0"/>
              </a:rPr>
              <a:t>Rodentia</a:t>
            </a:r>
            <a:r>
              <a:rPr lang="nl-NL" altLang="nl-NL">
                <a:latin typeface="Arial" panose="020B0604020202020204" pitchFamily="34" charset="0"/>
                <a:cs typeface="Arial" panose="020B0604020202020204" pitchFamily="34" charset="0"/>
              </a:rPr>
              <a:t>)</a:t>
            </a:r>
          </a:p>
          <a:p>
            <a:r>
              <a:rPr lang="nl-NL" altLang="nl-NL">
                <a:latin typeface="Arial" panose="020B0604020202020204" pitchFamily="34" charset="0"/>
                <a:cs typeface="Arial" panose="020B0604020202020204" pitchFamily="34" charset="0"/>
              </a:rPr>
              <a:t>Familie:		Hamsters en woelmuisachtigen 				(</a:t>
            </a:r>
            <a:r>
              <a:rPr lang="nl-NL" altLang="nl-NL" i="1">
                <a:latin typeface="Arial" panose="020B0604020202020204" pitchFamily="34" charset="0"/>
                <a:cs typeface="Arial" panose="020B0604020202020204" pitchFamily="34" charset="0"/>
              </a:rPr>
              <a:t>Cricetidae</a:t>
            </a:r>
            <a:r>
              <a:rPr lang="nl-NL" altLang="nl-NL">
                <a:latin typeface="Arial" panose="020B0604020202020204" pitchFamily="34" charset="0"/>
                <a:cs typeface="Arial" panose="020B0604020202020204" pitchFamily="34" charset="0"/>
              </a:rPr>
              <a:t>)</a:t>
            </a:r>
          </a:p>
          <a:p>
            <a:r>
              <a:rPr lang="nl-NL" altLang="nl-NL">
                <a:latin typeface="Arial" panose="020B0604020202020204" pitchFamily="34" charset="0"/>
                <a:cs typeface="Arial" panose="020B0604020202020204" pitchFamily="34" charset="0"/>
              </a:rPr>
              <a:t>Geslacht:		Langstaart dwerghamsters (</a:t>
            </a:r>
            <a:r>
              <a:rPr lang="nl-NL" altLang="nl-NL" i="1">
                <a:latin typeface="Arial" panose="020B0604020202020204" pitchFamily="34" charset="0"/>
                <a:cs typeface="Arial" panose="020B0604020202020204" pitchFamily="34" charset="0"/>
              </a:rPr>
              <a:t>Cricetulus</a:t>
            </a:r>
            <a:r>
              <a:rPr lang="nl-NL" altLang="nl-NL">
                <a:latin typeface="Arial" panose="020B0604020202020204" pitchFamily="34" charset="0"/>
                <a:cs typeface="Arial" panose="020B0604020202020204" pitchFamily="34" charset="0"/>
              </a:rPr>
              <a:t>)</a:t>
            </a:r>
          </a:p>
          <a:p>
            <a:r>
              <a:rPr lang="nl-NL" altLang="nl-NL">
                <a:latin typeface="Arial" panose="020B0604020202020204" pitchFamily="34" charset="0"/>
                <a:cs typeface="Arial" panose="020B0604020202020204" pitchFamily="34" charset="0"/>
              </a:rPr>
              <a:t>Soort:	</a:t>
            </a:r>
            <a:r>
              <a:rPr lang="nl-NL" altLang="nl-NL" sz="2800">
                <a:latin typeface="Arial" panose="020B0604020202020204" pitchFamily="34" charset="0"/>
                <a:cs typeface="Arial" panose="020B0604020202020204" pitchFamily="34" charset="0"/>
              </a:rPr>
              <a:t>	</a:t>
            </a:r>
            <a:r>
              <a:rPr lang="nl-NL" altLang="nl-NL">
                <a:latin typeface="Arial" panose="020B0604020202020204" pitchFamily="34" charset="0"/>
                <a:cs typeface="Arial" panose="020B0604020202020204" pitchFamily="34" charset="0"/>
              </a:rPr>
              <a:t>Chinese dwerghamster                               			(</a:t>
            </a:r>
            <a:r>
              <a:rPr lang="nl-NL" altLang="nl-NL" i="1">
                <a:latin typeface="Arial" panose="020B0604020202020204" pitchFamily="34" charset="0"/>
                <a:cs typeface="Arial" panose="020B0604020202020204" pitchFamily="34" charset="0"/>
              </a:rPr>
              <a:t>Cricetulus griseus</a:t>
            </a:r>
            <a:r>
              <a:rPr lang="nl-NL" altLang="nl-NL" sz="2800">
                <a:latin typeface="Arial" panose="020B0604020202020204" pitchFamily="34" charset="0"/>
                <a:cs typeface="Arial" panose="020B0604020202020204" pitchFamily="34" charset="0"/>
              </a:rPr>
              <a:t>)</a:t>
            </a:r>
          </a:p>
        </p:txBody>
      </p:sp>
      <p:sp>
        <p:nvSpPr>
          <p:cNvPr id="3" name="Titel 2">
            <a:extLst>
              <a:ext uri="{FF2B5EF4-FFF2-40B4-BE49-F238E27FC236}">
                <a16:creationId xmlns:a16="http://schemas.microsoft.com/office/drawing/2014/main" id="{E91AE1B5-66DB-44AF-B6EE-75BAF2BF1B7B}"/>
              </a:ext>
            </a:extLst>
          </p:cNvPr>
          <p:cNvSpPr>
            <a:spLocks noGrp="1"/>
          </p:cNvSpPr>
          <p:nvPr>
            <p:ph type="title"/>
          </p:nvPr>
        </p:nvSpPr>
        <p:spPr/>
        <p:txBody>
          <a:bodyPr/>
          <a:lstStyle/>
          <a:p>
            <a:pPr>
              <a:defRPr/>
            </a:pPr>
            <a:r>
              <a:rPr lang="nl-NL" dirty="0">
                <a:latin typeface="Arial Rounded MT Bold" pitchFamily="34" charset="0"/>
              </a:rPr>
              <a:t>Taxonomie</a:t>
            </a:r>
          </a:p>
        </p:txBody>
      </p:sp>
      <p:pic>
        <p:nvPicPr>
          <p:cNvPr id="12292" name="Picture 5">
            <a:extLst>
              <a:ext uri="{FF2B5EF4-FFF2-40B4-BE49-F238E27FC236}">
                <a16:creationId xmlns:a16="http://schemas.microsoft.com/office/drawing/2014/main" id="{111AA6C8-F64B-4871-A5BC-8B09B8CF6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526" y="4652964"/>
            <a:ext cx="2206625"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inhoud 1">
            <a:extLst>
              <a:ext uri="{FF2B5EF4-FFF2-40B4-BE49-F238E27FC236}">
                <a16:creationId xmlns:a16="http://schemas.microsoft.com/office/drawing/2014/main" id="{8725D8AB-6B81-40A3-8F6F-7B8D13F7B8BE}"/>
              </a:ext>
            </a:extLst>
          </p:cNvPr>
          <p:cNvSpPr>
            <a:spLocks noGrp="1"/>
          </p:cNvSpPr>
          <p:nvPr>
            <p:ph idx="1"/>
          </p:nvPr>
        </p:nvSpPr>
        <p:spPr>
          <a:xfrm>
            <a:off x="1981201" y="1481138"/>
            <a:ext cx="7643813" cy="4540250"/>
          </a:xfrm>
        </p:spPr>
        <p:txBody>
          <a:bodyPr/>
          <a:lstStyle/>
          <a:p>
            <a:r>
              <a:rPr lang="nl-NL" altLang="nl-NL" sz="1400">
                <a:latin typeface="Arial" panose="020B0604020202020204" pitchFamily="34" charset="0"/>
                <a:cs typeface="Arial" panose="020B0604020202020204" pitchFamily="34" charset="0"/>
              </a:rPr>
              <a:t>Latijnse naam:			Cricetulus griseus		</a:t>
            </a:r>
          </a:p>
          <a:p>
            <a:r>
              <a:rPr lang="nl-NL" altLang="nl-NL" sz="1400">
                <a:latin typeface="Arial" panose="020B0604020202020204" pitchFamily="34" charset="0"/>
                <a:cs typeface="Arial" panose="020B0604020202020204" pitchFamily="34" charset="0"/>
              </a:rPr>
              <a:t>Herbivoor, carnivoor, omnivoor: 	Herbivoor (af en toe dierlijke eiwitten)</a:t>
            </a:r>
          </a:p>
          <a:p>
            <a:r>
              <a:rPr lang="nl-NL" altLang="nl-NL" sz="1400">
                <a:latin typeface="Arial" panose="020B0604020202020204" pitchFamily="34" charset="0"/>
                <a:cs typeface="Arial" panose="020B0604020202020204" pitchFamily="34" charset="0"/>
              </a:rPr>
              <a:t>Grootte:			9-12 cm</a:t>
            </a:r>
          </a:p>
          <a:p>
            <a:r>
              <a:rPr lang="nl-NL" altLang="nl-NL" sz="1400">
                <a:latin typeface="Arial" panose="020B0604020202020204" pitchFamily="34" charset="0"/>
                <a:cs typeface="Arial" panose="020B0604020202020204" pitchFamily="34" charset="0"/>
              </a:rPr>
              <a:t>Gewicht:			40-45 gram 	</a:t>
            </a:r>
          </a:p>
          <a:p>
            <a:r>
              <a:rPr lang="nl-NL" altLang="nl-NL" sz="1400">
                <a:latin typeface="Arial" panose="020B0604020202020204" pitchFamily="34" charset="0"/>
                <a:cs typeface="Arial" panose="020B0604020202020204" pitchFamily="34" charset="0"/>
              </a:rPr>
              <a:t>Levensverwachting:		2-3 jaar				</a:t>
            </a:r>
          </a:p>
          <a:p>
            <a:r>
              <a:rPr lang="nl-NL" altLang="nl-NL" sz="1400">
                <a:latin typeface="Arial" panose="020B0604020202020204" pitchFamily="34" charset="0"/>
                <a:cs typeface="Arial" panose="020B0604020202020204" pitchFamily="34" charset="0"/>
              </a:rPr>
              <a:t>Huisvesting:			Alleen				</a:t>
            </a:r>
          </a:p>
          <a:p>
            <a:r>
              <a:rPr lang="nl-NL" altLang="nl-NL" sz="1400">
                <a:latin typeface="Arial" panose="020B0604020202020204" pitchFamily="34" charset="0"/>
                <a:cs typeface="Arial" panose="020B0604020202020204" pitchFamily="34" charset="0"/>
              </a:rPr>
              <a:t>Leeftijd geslachtsrijp:		4 weken	</a:t>
            </a:r>
          </a:p>
          <a:p>
            <a:r>
              <a:rPr lang="nl-NL" altLang="nl-NL" sz="1400">
                <a:latin typeface="Arial" panose="020B0604020202020204" pitchFamily="34" charset="0"/>
                <a:cs typeface="Arial" panose="020B0604020202020204" pitchFamily="34" charset="0"/>
              </a:rPr>
              <a:t>Leeftijd fokrijp:			3 maanden	</a:t>
            </a:r>
          </a:p>
          <a:p>
            <a:r>
              <a:rPr lang="nl-NL" altLang="nl-NL" sz="1400">
                <a:latin typeface="Arial" panose="020B0604020202020204" pitchFamily="34" charset="0"/>
                <a:cs typeface="Arial" panose="020B0604020202020204" pitchFamily="34" charset="0"/>
              </a:rPr>
              <a:t>Bronstig om de:			4 dagen		</a:t>
            </a:r>
          </a:p>
          <a:p>
            <a:r>
              <a:rPr lang="nl-NL" altLang="nl-NL" sz="1400">
                <a:latin typeface="Arial" panose="020B0604020202020204" pitchFamily="34" charset="0"/>
                <a:cs typeface="Arial" panose="020B0604020202020204" pitchFamily="34" charset="0"/>
              </a:rPr>
              <a:t>Draagtijd:			16-21 dagen			</a:t>
            </a:r>
          </a:p>
          <a:p>
            <a:r>
              <a:rPr lang="nl-NL" altLang="nl-NL" sz="1400">
                <a:latin typeface="Arial" panose="020B0604020202020204" pitchFamily="34" charset="0"/>
                <a:cs typeface="Arial" panose="020B0604020202020204" pitchFamily="34" charset="0"/>
              </a:rPr>
              <a:t>Worpgrootte:			1-12 (gem. 5-7)		</a:t>
            </a:r>
          </a:p>
          <a:p>
            <a:r>
              <a:rPr lang="nl-NL" altLang="nl-NL" sz="1400">
                <a:latin typeface="Arial" panose="020B0604020202020204" pitchFamily="34" charset="0"/>
                <a:cs typeface="Arial" panose="020B0604020202020204" pitchFamily="34" charset="0"/>
              </a:rPr>
              <a:t>Jongen zijn:			Nestblijvers</a:t>
            </a:r>
          </a:p>
          <a:p>
            <a:r>
              <a:rPr lang="nl-NL" altLang="nl-NL" sz="1400">
                <a:latin typeface="Arial" panose="020B0604020202020204" pitchFamily="34" charset="0"/>
                <a:cs typeface="Arial" panose="020B0604020202020204" pitchFamily="34" charset="0"/>
              </a:rPr>
              <a:t>Speenleeftijd: 			4 weken (pas met 5-6 weken naar nieuwe eigenaar)</a:t>
            </a:r>
            <a:endParaRPr lang="nl-NL" altLang="nl-NL" sz="1400"/>
          </a:p>
        </p:txBody>
      </p:sp>
      <p:sp>
        <p:nvSpPr>
          <p:cNvPr id="3" name="Titel 2">
            <a:extLst>
              <a:ext uri="{FF2B5EF4-FFF2-40B4-BE49-F238E27FC236}">
                <a16:creationId xmlns:a16="http://schemas.microsoft.com/office/drawing/2014/main" id="{B2CF6FC7-A9EE-43E5-8AA9-FEBF635D03E5}"/>
              </a:ext>
            </a:extLst>
          </p:cNvPr>
          <p:cNvSpPr>
            <a:spLocks noGrp="1"/>
          </p:cNvSpPr>
          <p:nvPr>
            <p:ph type="title"/>
          </p:nvPr>
        </p:nvSpPr>
        <p:spPr>
          <a:xfrm>
            <a:off x="2063552" y="303993"/>
            <a:ext cx="8435280" cy="1143000"/>
          </a:xfrm>
        </p:spPr>
        <p:txBody>
          <a:bodyPr/>
          <a:lstStyle/>
          <a:p>
            <a:pPr>
              <a:defRPr/>
            </a:pPr>
            <a:r>
              <a:rPr lang="nl-NL" dirty="0">
                <a:latin typeface="Arial Rounded MT Bold" pitchFamily="34" charset="0"/>
              </a:rPr>
              <a:t>In het kort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inhoud 1">
            <a:extLst>
              <a:ext uri="{FF2B5EF4-FFF2-40B4-BE49-F238E27FC236}">
                <a16:creationId xmlns:a16="http://schemas.microsoft.com/office/drawing/2014/main" id="{A1E257E6-729F-4C5D-B7AB-99BFD81C5C5C}"/>
              </a:ext>
            </a:extLst>
          </p:cNvPr>
          <p:cNvSpPr>
            <a:spLocks noGrp="1"/>
          </p:cNvSpPr>
          <p:nvPr>
            <p:ph idx="1"/>
          </p:nvPr>
        </p:nvSpPr>
        <p:spPr/>
        <p:txBody>
          <a:bodyPr/>
          <a:lstStyle/>
          <a:p>
            <a:r>
              <a:rPr lang="nl-NL" altLang="nl-NL"/>
              <a:t>Andere familie dan de 3 overige dwerghamstersoorten</a:t>
            </a:r>
          </a:p>
          <a:p>
            <a:r>
              <a:rPr lang="nl-NL" altLang="nl-NL"/>
              <a:t>Strikt solitair</a:t>
            </a:r>
          </a:p>
          <a:p>
            <a:r>
              <a:rPr lang="nl-NL" altLang="nl-NL"/>
              <a:t>Echte klimmer</a:t>
            </a:r>
          </a:p>
          <a:p>
            <a:r>
              <a:rPr lang="nl-NL" altLang="nl-NL"/>
              <a:t>Minder populair dan de andere 3 soorten</a:t>
            </a:r>
          </a:p>
          <a:p>
            <a:r>
              <a:rPr lang="nl-NL" altLang="nl-NL"/>
              <a:t>Verschillende kleuren; wildkleur, wit, gevlekt</a:t>
            </a:r>
          </a:p>
        </p:txBody>
      </p:sp>
      <p:sp>
        <p:nvSpPr>
          <p:cNvPr id="3" name="Titel 2">
            <a:extLst>
              <a:ext uri="{FF2B5EF4-FFF2-40B4-BE49-F238E27FC236}">
                <a16:creationId xmlns:a16="http://schemas.microsoft.com/office/drawing/2014/main" id="{DE1236AA-BC0B-4705-82EF-DC8506F60FB3}"/>
              </a:ext>
            </a:extLst>
          </p:cNvPr>
          <p:cNvSpPr>
            <a:spLocks noGrp="1"/>
          </p:cNvSpPr>
          <p:nvPr>
            <p:ph type="title"/>
          </p:nvPr>
        </p:nvSpPr>
        <p:spPr/>
        <p:txBody>
          <a:bodyPr/>
          <a:lstStyle/>
          <a:p>
            <a:pPr>
              <a:defRPr/>
            </a:pPr>
            <a:r>
              <a:rPr lang="nl-NL" dirty="0"/>
              <a:t>Wetenswaardigheden</a:t>
            </a:r>
          </a:p>
        </p:txBody>
      </p:sp>
      <p:pic>
        <p:nvPicPr>
          <p:cNvPr id="14340" name="Picture 3">
            <a:extLst>
              <a:ext uri="{FF2B5EF4-FFF2-40B4-BE49-F238E27FC236}">
                <a16:creationId xmlns:a16="http://schemas.microsoft.com/office/drawing/2014/main" id="{102B2F20-DC97-472D-8406-9CD575E95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839" y="4335463"/>
            <a:ext cx="451167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3F04E3B-464B-4D24-8425-EABCA1233BFA}"/>
              </a:ext>
            </a:extLst>
          </p:cNvPr>
          <p:cNvSpPr>
            <a:spLocks noGrp="1"/>
          </p:cNvSpPr>
          <p:nvPr>
            <p:ph type="title"/>
          </p:nvPr>
        </p:nvSpPr>
        <p:spPr/>
        <p:txBody>
          <a:bodyPr/>
          <a:lstStyle/>
          <a:p>
            <a:pPr>
              <a:defRPr/>
            </a:pPr>
            <a:r>
              <a:rPr lang="nl-NL" dirty="0"/>
              <a:t>De </a:t>
            </a:r>
            <a:r>
              <a:rPr lang="nl-NL" dirty="0" err="1"/>
              <a:t>Roborovski</a:t>
            </a:r>
            <a:r>
              <a:rPr lang="nl-NL" dirty="0"/>
              <a:t> dwerghamster</a:t>
            </a:r>
          </a:p>
        </p:txBody>
      </p:sp>
      <p:pic>
        <p:nvPicPr>
          <p:cNvPr id="15363" name="Picture 4">
            <a:extLst>
              <a:ext uri="{FF2B5EF4-FFF2-40B4-BE49-F238E27FC236}">
                <a16:creationId xmlns:a16="http://schemas.microsoft.com/office/drawing/2014/main" id="{D1E09B4A-868C-4CEC-825C-B8457179A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614" y="1700213"/>
            <a:ext cx="5394325" cy="359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inhoud 1">
            <a:extLst>
              <a:ext uri="{FF2B5EF4-FFF2-40B4-BE49-F238E27FC236}">
                <a16:creationId xmlns:a16="http://schemas.microsoft.com/office/drawing/2014/main" id="{824290B6-9FA9-4B76-AACE-521A1F80D78C}"/>
              </a:ext>
            </a:extLst>
          </p:cNvPr>
          <p:cNvSpPr>
            <a:spLocks noGrp="1"/>
          </p:cNvSpPr>
          <p:nvPr>
            <p:ph idx="1"/>
          </p:nvPr>
        </p:nvSpPr>
        <p:spPr/>
        <p:txBody>
          <a:bodyPr/>
          <a:lstStyle/>
          <a:p>
            <a:r>
              <a:rPr lang="nl-NL" altLang="nl-NL">
                <a:latin typeface="Arial" panose="020B0604020202020204" pitchFamily="34" charset="0"/>
                <a:cs typeface="Arial" panose="020B0604020202020204" pitchFamily="34" charset="0"/>
              </a:rPr>
              <a:t>Klasse:		Zoogdieren (</a:t>
            </a:r>
            <a:r>
              <a:rPr lang="nl-NL" altLang="nl-NL" i="1">
                <a:latin typeface="Arial" panose="020B0604020202020204" pitchFamily="34" charset="0"/>
                <a:cs typeface="Arial" panose="020B0604020202020204" pitchFamily="34" charset="0"/>
              </a:rPr>
              <a:t>Mammalia</a:t>
            </a:r>
            <a:r>
              <a:rPr lang="nl-NL" altLang="nl-NL">
                <a:latin typeface="Arial" panose="020B0604020202020204" pitchFamily="34" charset="0"/>
                <a:cs typeface="Arial" panose="020B0604020202020204" pitchFamily="34" charset="0"/>
              </a:rPr>
              <a:t>)</a:t>
            </a:r>
          </a:p>
          <a:p>
            <a:r>
              <a:rPr lang="nl-NL" altLang="nl-NL">
                <a:latin typeface="Arial" panose="020B0604020202020204" pitchFamily="34" charset="0"/>
                <a:cs typeface="Arial" panose="020B0604020202020204" pitchFamily="34" charset="0"/>
              </a:rPr>
              <a:t>Orde:		Knaagdieren (</a:t>
            </a:r>
            <a:r>
              <a:rPr lang="nl-NL" altLang="nl-NL" i="1">
                <a:latin typeface="Arial" panose="020B0604020202020204" pitchFamily="34" charset="0"/>
                <a:cs typeface="Arial" panose="020B0604020202020204" pitchFamily="34" charset="0"/>
              </a:rPr>
              <a:t>Rodentia</a:t>
            </a:r>
            <a:r>
              <a:rPr lang="nl-NL" altLang="nl-NL">
                <a:latin typeface="Arial" panose="020B0604020202020204" pitchFamily="34" charset="0"/>
                <a:cs typeface="Arial" panose="020B0604020202020204" pitchFamily="34" charset="0"/>
              </a:rPr>
              <a:t>)</a:t>
            </a:r>
          </a:p>
          <a:p>
            <a:r>
              <a:rPr lang="nl-NL" altLang="nl-NL">
                <a:latin typeface="Arial" panose="020B0604020202020204" pitchFamily="34" charset="0"/>
                <a:cs typeface="Arial" panose="020B0604020202020204" pitchFamily="34" charset="0"/>
              </a:rPr>
              <a:t>Familie:		Hamsters en woelmuisachtigen 				(</a:t>
            </a:r>
            <a:r>
              <a:rPr lang="nl-NL" altLang="nl-NL" i="1">
                <a:latin typeface="Arial" panose="020B0604020202020204" pitchFamily="34" charset="0"/>
                <a:cs typeface="Arial" panose="020B0604020202020204" pitchFamily="34" charset="0"/>
              </a:rPr>
              <a:t>Cricetidae</a:t>
            </a:r>
            <a:r>
              <a:rPr lang="nl-NL" altLang="nl-NL">
                <a:latin typeface="Arial" panose="020B0604020202020204" pitchFamily="34" charset="0"/>
                <a:cs typeface="Arial" panose="020B0604020202020204" pitchFamily="34" charset="0"/>
              </a:rPr>
              <a:t>)</a:t>
            </a:r>
          </a:p>
          <a:p>
            <a:r>
              <a:rPr lang="nl-NL" altLang="nl-NL">
                <a:latin typeface="Arial" panose="020B0604020202020204" pitchFamily="34" charset="0"/>
                <a:cs typeface="Arial" panose="020B0604020202020204" pitchFamily="34" charset="0"/>
              </a:rPr>
              <a:t>Geslacht:		Kortstaart dwerghamsters (</a:t>
            </a:r>
            <a:r>
              <a:rPr lang="nl-NL" altLang="nl-NL" i="1">
                <a:latin typeface="Arial" panose="020B0604020202020204" pitchFamily="34" charset="0"/>
                <a:cs typeface="Arial" panose="020B0604020202020204" pitchFamily="34" charset="0"/>
              </a:rPr>
              <a:t>Phodopus</a:t>
            </a:r>
            <a:r>
              <a:rPr lang="nl-NL" altLang="nl-NL">
                <a:latin typeface="Arial" panose="020B0604020202020204" pitchFamily="34" charset="0"/>
                <a:cs typeface="Arial" panose="020B0604020202020204" pitchFamily="34" charset="0"/>
              </a:rPr>
              <a:t>)</a:t>
            </a:r>
          </a:p>
          <a:p>
            <a:r>
              <a:rPr lang="nl-NL" altLang="nl-NL">
                <a:latin typeface="Arial" panose="020B0604020202020204" pitchFamily="34" charset="0"/>
                <a:cs typeface="Arial" panose="020B0604020202020204" pitchFamily="34" charset="0"/>
              </a:rPr>
              <a:t>Soort:	</a:t>
            </a:r>
            <a:r>
              <a:rPr lang="nl-NL" altLang="nl-NL" sz="2800">
                <a:latin typeface="Arial" panose="020B0604020202020204" pitchFamily="34" charset="0"/>
                <a:cs typeface="Arial" panose="020B0604020202020204" pitchFamily="34" charset="0"/>
              </a:rPr>
              <a:t>	</a:t>
            </a:r>
            <a:r>
              <a:rPr lang="nl-NL" altLang="nl-NL">
                <a:latin typeface="Arial" panose="020B0604020202020204" pitchFamily="34" charset="0"/>
                <a:cs typeface="Arial" panose="020B0604020202020204" pitchFamily="34" charset="0"/>
              </a:rPr>
              <a:t>Roborovski dwerghamster                               			(</a:t>
            </a:r>
            <a:r>
              <a:rPr lang="nl-NL" altLang="nl-NL" i="1">
                <a:latin typeface="Arial" panose="020B0604020202020204" pitchFamily="34" charset="0"/>
                <a:cs typeface="Arial" panose="020B0604020202020204" pitchFamily="34" charset="0"/>
              </a:rPr>
              <a:t>Phodopus Roborovskii</a:t>
            </a:r>
            <a:r>
              <a:rPr lang="nl-NL" altLang="nl-NL" sz="2800">
                <a:latin typeface="Arial" panose="020B0604020202020204" pitchFamily="34" charset="0"/>
                <a:cs typeface="Arial" panose="020B0604020202020204" pitchFamily="34" charset="0"/>
              </a:rPr>
              <a:t>)</a:t>
            </a:r>
          </a:p>
        </p:txBody>
      </p:sp>
      <p:sp>
        <p:nvSpPr>
          <p:cNvPr id="3" name="Titel 2">
            <a:extLst>
              <a:ext uri="{FF2B5EF4-FFF2-40B4-BE49-F238E27FC236}">
                <a16:creationId xmlns:a16="http://schemas.microsoft.com/office/drawing/2014/main" id="{09DB37F4-4777-4BCA-A04F-642E323D446E}"/>
              </a:ext>
            </a:extLst>
          </p:cNvPr>
          <p:cNvSpPr>
            <a:spLocks noGrp="1"/>
          </p:cNvSpPr>
          <p:nvPr>
            <p:ph type="title"/>
          </p:nvPr>
        </p:nvSpPr>
        <p:spPr/>
        <p:txBody>
          <a:bodyPr/>
          <a:lstStyle/>
          <a:p>
            <a:pPr>
              <a:defRPr/>
            </a:pPr>
            <a:r>
              <a:rPr lang="nl-NL" dirty="0">
                <a:latin typeface="Arial Rounded MT Bold" pitchFamily="34" charset="0"/>
              </a:rPr>
              <a:t>Taxonomie</a:t>
            </a:r>
          </a:p>
        </p:txBody>
      </p:sp>
      <p:pic>
        <p:nvPicPr>
          <p:cNvPr id="16388" name="Picture 4">
            <a:extLst>
              <a:ext uri="{FF2B5EF4-FFF2-40B4-BE49-F238E27FC236}">
                <a16:creationId xmlns:a16="http://schemas.microsoft.com/office/drawing/2014/main" id="{BCEEC57A-DC70-4F35-B78B-FF43A4DDF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263" y="4808538"/>
            <a:ext cx="2519362" cy="154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13" ma:contentTypeDescription="Een nieuw document maken." ma:contentTypeScope="" ma:versionID="ae8b3a7a3d8699aa2c80a0ee2d92a1e4">
  <xsd:schema xmlns:xsd="http://www.w3.org/2001/XMLSchema" xmlns:xs="http://www.w3.org/2001/XMLSchema" xmlns:p="http://schemas.microsoft.com/office/2006/metadata/properties" xmlns:ns3="c2e09757-d42c-4fcd-ae27-c71d4b258210" xmlns:ns4="bfe1b49f-1cd4-47d5-a3dc-4ad9ba0da7af" targetNamespace="http://schemas.microsoft.com/office/2006/metadata/properties" ma:root="true" ma:fieldsID="4cd0adb6fae5d8d40346b0bc89d3118d" ns3:_="" ns4:_="">
    <xsd:import namespace="c2e09757-d42c-4fcd-ae27-c71d4b258210"/>
    <xsd:import namespace="bfe1b49f-1cd4-47d5-a3dc-4ad9ba0da7a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e1b49f-1cd4-47d5-a3dc-4ad9ba0da7af"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7D6324-F65C-41C5-B6D5-3D7FFA56B3C4}">
  <ds:schemaRefs>
    <ds:schemaRef ds:uri="http://schemas.microsoft.com/sharepoint/v3/contenttype/forms"/>
  </ds:schemaRefs>
</ds:datastoreItem>
</file>

<file path=customXml/itemProps2.xml><?xml version="1.0" encoding="utf-8"?>
<ds:datastoreItem xmlns:ds="http://schemas.openxmlformats.org/officeDocument/2006/customXml" ds:itemID="{9821B78A-6640-46D5-922B-2667C8C503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bfe1b49f-1cd4-47d5-a3dc-4ad9ba0da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0922C7-3167-4417-8E87-7E8B66AEAAD3}">
  <ds:schemaRefs>
    <ds:schemaRef ds:uri="http://www.w3.org/XML/1998/namespace"/>
    <ds:schemaRef ds:uri="http://purl.org/dc/terms/"/>
    <ds:schemaRef ds:uri="c2e09757-d42c-4fcd-ae27-c71d4b2582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bfe1b49f-1cd4-47d5-a3dc-4ad9ba0da7a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Presentatie mbo zone</Template>
  <TotalTime>743</TotalTime>
  <Words>1028</Words>
  <Application>Microsoft Office PowerPoint</Application>
  <PresentationFormat>Breedbeeld</PresentationFormat>
  <Paragraphs>197</Paragraphs>
  <Slides>38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38</vt:i4>
      </vt:variant>
    </vt:vector>
  </HeadingPairs>
  <TitlesOfParts>
    <vt:vector size="43" baseType="lpstr">
      <vt:lpstr>Arial</vt:lpstr>
      <vt:lpstr>Arial Rounded MT Bold</vt:lpstr>
      <vt:lpstr>Arial Unicode MS</vt:lpstr>
      <vt:lpstr>Calibri</vt:lpstr>
      <vt:lpstr>Kantoorthema</vt:lpstr>
      <vt:lpstr>PowerPoint-presentatie</vt:lpstr>
      <vt:lpstr>Overige Zoogdieren – Les 1</vt:lpstr>
      <vt:lpstr>Soorten dwerghamsters</vt:lpstr>
      <vt:lpstr>Chinese dwerghamster</vt:lpstr>
      <vt:lpstr>Taxonomie</vt:lpstr>
      <vt:lpstr>In het kort</vt:lpstr>
      <vt:lpstr>Wetenswaardigheden</vt:lpstr>
      <vt:lpstr>De Roborovski dwerghamster</vt:lpstr>
      <vt:lpstr>Taxonomie</vt:lpstr>
      <vt:lpstr>In het kort</vt:lpstr>
      <vt:lpstr>Wetenswaardigheden</vt:lpstr>
      <vt:lpstr>Wetenswaardigheden</vt:lpstr>
      <vt:lpstr>De Campbelli dwerghamster</vt:lpstr>
      <vt:lpstr>Taxonomie</vt:lpstr>
      <vt:lpstr>In het kort</vt:lpstr>
      <vt:lpstr>Wetenswaardigheden</vt:lpstr>
      <vt:lpstr>Wetenswaardigheden</vt:lpstr>
      <vt:lpstr>Wetenswaardigheden</vt:lpstr>
      <vt:lpstr>De Russische dwerghamster</vt:lpstr>
      <vt:lpstr>Taxonomie</vt:lpstr>
      <vt:lpstr>In het kort</vt:lpstr>
      <vt:lpstr>Anatomie </vt:lpstr>
      <vt:lpstr>Hybride</vt:lpstr>
      <vt:lpstr>Opdracht 1</vt:lpstr>
      <vt:lpstr>Dwerghamster-informatie</vt:lpstr>
      <vt:lpstr>Lichaamstaal en gedrag</vt:lpstr>
      <vt:lpstr>Lichaamstaal en gedrag</vt:lpstr>
      <vt:lpstr>Lichaamstaal en gedrag</vt:lpstr>
      <vt:lpstr>Communicatie</vt:lpstr>
      <vt:lpstr>Benaderen &amp; hanteren</vt:lpstr>
      <vt:lpstr>Huisvesting</vt:lpstr>
      <vt:lpstr>PowerPoint-presentatie</vt:lpstr>
      <vt:lpstr>Aandachtspunten verzorging</vt:lpstr>
      <vt:lpstr>Opdracht 2</vt:lpstr>
      <vt:lpstr>Ziektes en aandoeningen</vt:lpstr>
      <vt:lpstr>PowerPoint-presentatie</vt:lpstr>
      <vt:lpstr>Opdracht 3 – Huiswerk DV4.2</vt:lpstr>
      <vt:lpstr>Einde</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Mariska Vijvers - Roosink</dc:creator>
  <cp:lastModifiedBy>Mariska Vijvers - Roosink</cp:lastModifiedBy>
  <cp:revision>32</cp:revision>
  <dcterms:created xsi:type="dcterms:W3CDTF">2018-11-29T09:10:01Z</dcterms:created>
  <dcterms:modified xsi:type="dcterms:W3CDTF">2021-03-24T10:43:51Z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